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93" r:id="rId3"/>
    <p:sldId id="291" r:id="rId4"/>
    <p:sldId id="294" r:id="rId5"/>
    <p:sldId id="288" r:id="rId6"/>
    <p:sldId id="290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01"/>
    <a:srgbClr val="B91D16"/>
    <a:srgbClr val="E01F1A"/>
    <a:srgbClr val="DA2320"/>
    <a:srgbClr val="E2201B"/>
    <a:srgbClr val="AC1B16"/>
    <a:srgbClr val="2A5F7F"/>
    <a:srgbClr val="204D6E"/>
    <a:srgbClr val="235172"/>
    <a:srgbClr val="285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3890" autoAdjust="0"/>
  </p:normalViewPr>
  <p:slideViewPr>
    <p:cSldViewPr snapToGrid="0">
      <p:cViewPr varScale="1">
        <p:scale>
          <a:sx n="67" d="100"/>
          <a:sy n="67" d="100"/>
        </p:scale>
        <p:origin x="88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CFF6D-6734-46A5-A222-F5576BBCB1C3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B6540-0A62-4265-B7D5-535D51F12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99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28.05.2021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8468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52871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4310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323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hyperlink" Target="https://www.youtube.com/watch?v=pCI4q_S3WRM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hyperlink" Target="https://youtu.be/I6sNQ_0vBgo" TargetMode="External"/><Relationship Id="rId4" Type="http://schemas.openxmlformats.org/officeDocument/2006/relationships/hyperlink" Target="https://youtu.be/6_Zi4meupEk" TargetMode="Externa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CI4q_S3WRM" TargetMode="External"/><Relationship Id="rId13" Type="http://schemas.openxmlformats.org/officeDocument/2006/relationships/image" Target="../media/image17.jpeg"/><Relationship Id="rId3" Type="http://schemas.openxmlformats.org/officeDocument/2006/relationships/image" Target="../media/image10.png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hyperlink" Target="https://ru.wikipedia.org/wiki/%D0%A1%D0%BF%D0%B8%D1%81%D0%BE%D0%BA_%D0%93%D0%B5%D1%80%D0%BE%D0%B5%D0%B2_%D0%A1%D0%BE%D0%B2%D0%B5%D1%82%D1%81%D0%BA%D0%BE%D0%B3%D0%BE_%D0%A1%D0%BE%D1%8E%D0%B7%D0%B0_(%D0%91%D0%B5%D0%BB%D0%BE%D1%80%D1%83%D1%81%D1%81%D0%B8%D1%8F)" TargetMode="External"/><Relationship Id="rId4" Type="http://schemas.openxmlformats.org/officeDocument/2006/relationships/image" Target="../media/image11.jp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CI4q_S3WRM" TargetMode="External"/><Relationship Id="rId13" Type="http://schemas.microsoft.com/office/2007/relationships/hdphoto" Target="../media/hdphoto8.wdp"/><Relationship Id="rId3" Type="http://schemas.openxmlformats.org/officeDocument/2006/relationships/image" Target="../media/image10.png"/><Relationship Id="rId7" Type="http://schemas.microsoft.com/office/2007/relationships/hdphoto" Target="../media/hdphoto7.wdp"/><Relationship Id="rId12" Type="http://schemas.openxmlformats.org/officeDocument/2006/relationships/image" Target="../media/image21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iz.ru/video/embed/1026488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11" Type="http://schemas.openxmlformats.org/officeDocument/2006/relationships/image" Target="../media/image20.png"/><Relationship Id="rId5" Type="http://schemas.microsoft.com/office/2007/relationships/hdphoto" Target="../media/hdphoto6.wdp"/><Relationship Id="rId15" Type="http://schemas.microsoft.com/office/2007/relationships/hdphoto" Target="../media/hdphoto9.wdp"/><Relationship Id="rId10" Type="http://schemas.openxmlformats.org/officeDocument/2006/relationships/hyperlink" Target="https://youtu.be/a3w4vBSquKg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14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hyperlink" Target="https://youtu.be/pCI4q_S3WR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hyperlink" Target="https://www.youtube.com/watch?v=pCI4q_S3WRM" TargetMode="External"/><Relationship Id="rId4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jpeg"/><Relationship Id="rId7" Type="http://schemas.openxmlformats.org/officeDocument/2006/relationships/hyperlink" Target="https://adu.by/ru/uchitelyu/aktualnye-praktiki-i-tekhnologii-vospitaniya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microsoft.com/office/2007/relationships/hdphoto" Target="../media/hdphoto11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184239" y="100632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0" y="613679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Май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2021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E8A43DB-0F94-4D29-9961-3C25039C203F}"/>
              </a:ext>
            </a:extLst>
          </p:cNvPr>
          <p:cNvSpPr/>
          <p:nvPr/>
        </p:nvSpPr>
        <p:spPr>
          <a:xfrm>
            <a:off x="4431386" y="2103309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96" y="1305957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272354" y="3099946"/>
            <a:ext cx="7539702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49475" algn="l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Смотри </a:t>
            </a:r>
          </a:p>
          <a:p>
            <a:pPr marL="2149475" algn="l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и помни</a:t>
            </a:r>
            <a:r>
              <a:rPr lang="ru-RU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36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200" b="1" dirty="0">
                <a:latin typeface="Arial"/>
                <a:ea typeface="Arial"/>
                <a:cs typeface="Arial"/>
                <a:sym typeface="Arial"/>
              </a:rPr>
              <a:t>(к 80-летию со дня начала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200" b="1" dirty="0">
                <a:latin typeface="Arial"/>
                <a:ea typeface="Arial"/>
                <a:cs typeface="Arial"/>
                <a:sym typeface="Arial"/>
              </a:rPr>
              <a:t> Великой Отечественной войны)</a:t>
            </a:r>
            <a:endParaRPr lang="ru-RU" sz="36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</a:t>
            </a:fld>
            <a:endParaRPr lang="x-none" dirty="0"/>
          </a:p>
        </p:txBody>
      </p:sp>
      <p:pic>
        <p:nvPicPr>
          <p:cNvPr id="1028" name="Picture 4" descr="Вечный огонь - анимационная картинка">
            <a:extLst>
              <a:ext uri="{FF2B5EF4-FFF2-40B4-BE49-F238E27FC236}">
                <a16:creationId xmlns:a16="http://schemas.microsoft.com/office/drawing/2014/main" xmlns="" id="{30AE367A-16CA-490D-B840-1A7873A93C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2553" y="2490963"/>
            <a:ext cx="2302762" cy="23027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5003" y="643407"/>
            <a:ext cx="618116" cy="76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9">
            <a:extLst>
              <a:ext uri="{FF2B5EF4-FFF2-40B4-BE49-F238E27FC236}">
                <a16:creationId xmlns:a16="http://schemas.microsoft.com/office/drawing/2014/main" xmlns="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282345" y="601264"/>
            <a:ext cx="9217914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Перед памятью время бессильно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2346" y="1153014"/>
            <a:ext cx="1166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22 июня — День всенародной памяти жертв Великой Отечественной войны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90176" y="4655496"/>
            <a:ext cx="2263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ea typeface="Calibri"/>
              </a:rPr>
              <a:t>Подвиг воинов Брестской крепости стал первым шагом советского народа на пути к Победе.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26362" y="1729396"/>
            <a:ext cx="79116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000" b="1" dirty="0"/>
              <a:t>22 июня 1941 г. </a:t>
            </a:r>
            <a:r>
              <a:rPr lang="ru-RU" sz="2000" dirty="0"/>
              <a:t>первыми движение у советской границы заметили пограничные наряды.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000" dirty="0"/>
              <a:t>Линейные заставы погранотрядов в </a:t>
            </a:r>
            <a:r>
              <a:rPr lang="ru-RU" sz="2000" b="1" dirty="0"/>
              <a:t>4.00</a:t>
            </a:r>
            <a:r>
              <a:rPr lang="ru-RU" sz="2000" dirty="0"/>
              <a:t> были подвергнуты сильному артиллерийскому и минометно-пулеметному обстрелу.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000" dirty="0"/>
              <a:t>Германское командование выделяло на подавление пограничных застав </a:t>
            </a:r>
            <a:r>
              <a:rPr lang="ru-RU" sz="2000" b="1" dirty="0"/>
              <a:t>30</a:t>
            </a:r>
            <a:r>
              <a:rPr lang="ru-RU" sz="2000" dirty="0"/>
              <a:t> </a:t>
            </a:r>
            <a:r>
              <a:rPr lang="ru-RU" sz="2000" b="1" dirty="0"/>
              <a:t>минут</a:t>
            </a:r>
            <a:r>
              <a:rPr lang="ru-RU" sz="2000" dirty="0"/>
              <a:t>. </a:t>
            </a:r>
            <a:br>
              <a:rPr lang="ru-RU" sz="2000" dirty="0"/>
            </a:br>
            <a:r>
              <a:rPr lang="ru-RU" sz="2000" dirty="0"/>
              <a:t>Пограничники держались от нескольких часов до нескольких суток.</a:t>
            </a:r>
            <a:br>
              <a:rPr lang="ru-RU" sz="2000" dirty="0"/>
            </a:br>
            <a:r>
              <a:rPr lang="ru-RU" sz="2000" dirty="0">
                <a:latin typeface="Calibri" pitchFamily="34" charset="0"/>
                <a:cs typeface="Calibri" pitchFamily="34" charset="0"/>
              </a:rPr>
              <a:t>Последние защитники Брестской крепости продолжали сражаться до 20-х чисел июля 1941 года.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К исходу 22 июня германские войска продвинулись в Прибалтику на 60–80 км, в Беларусь — на 40–60 км, в Украину — на 10–20 км.</a:t>
            </a:r>
            <a:endParaRPr lang="en-US" sz="2000" dirty="0"/>
          </a:p>
        </p:txBody>
      </p:sp>
      <p:pic>
        <p:nvPicPr>
          <p:cNvPr id="2050" name="Picture 2" descr="Что не расскажут туристам в Брестской крепости. ВИДЕО">
            <a:hlinkClick r:id="rId4"/>
            <a:extLst>
              <a:ext uri="{FF2B5EF4-FFF2-40B4-BE49-F238E27FC236}">
                <a16:creationId xmlns:a16="http://schemas.microsoft.com/office/drawing/2014/main" xmlns="" id="{017AEFAF-667E-4F70-87C2-C8F974E0B0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988" r="5222"/>
          <a:stretch/>
        </p:blipFill>
        <p:spPr bwMode="auto">
          <a:xfrm>
            <a:off x="8548822" y="1771539"/>
            <a:ext cx="3341991" cy="27237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hlinkClick r:id="rId7"/>
            <a:extLst>
              <a:ext uri="{FF2B5EF4-FFF2-40B4-BE49-F238E27FC236}">
                <a16:creationId xmlns:a16="http://schemas.microsoft.com/office/drawing/2014/main" xmlns="" id="{AF306536-55C9-4DBD-A766-63A4149DDC3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252" y="4604197"/>
            <a:ext cx="683093" cy="675708"/>
          </a:xfrm>
          <a:prstGeom prst="rect">
            <a:avLst/>
          </a:prstGeom>
        </p:spPr>
      </p:pic>
      <p:pic>
        <p:nvPicPr>
          <p:cNvPr id="11" name="Picture 4">
            <a:hlinkClick r:id="rId4"/>
            <a:extLst>
              <a:ext uri="{FF2B5EF4-FFF2-40B4-BE49-F238E27FC236}">
                <a16:creationId xmlns:a16="http://schemas.microsoft.com/office/drawing/2014/main" xmlns="" id="{FF5BCA88-80AB-4676-8A3E-FB2F47FE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9798" y="5388789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hlinkClick r:id="rId7"/>
            <a:extLst>
              <a:ext uri="{FF2B5EF4-FFF2-40B4-BE49-F238E27FC236}">
                <a16:creationId xmlns:a16="http://schemas.microsoft.com/office/drawing/2014/main" xmlns="" id="{30B756F5-323A-4107-9282-FD6FBFBCB69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05" y="5704986"/>
            <a:ext cx="683093" cy="67570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9C8AB15-248D-408D-90D2-8D75CF439F22}"/>
              </a:ext>
            </a:extLst>
          </p:cNvPr>
          <p:cNvSpPr txBox="1"/>
          <p:nvPr/>
        </p:nvSpPr>
        <p:spPr>
          <a:xfrm>
            <a:off x="4238577" y="5792970"/>
            <a:ext cx="33617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</a:rPr>
              <a:t>Как начиналась </a:t>
            </a:r>
            <a:br>
              <a:rPr lang="ru-RU" i="1" dirty="0">
                <a:solidFill>
                  <a:srgbClr val="000000"/>
                </a:solidFill>
              </a:rPr>
            </a:br>
            <a:r>
              <a:rPr lang="ru-RU" i="1" dirty="0">
                <a:solidFill>
                  <a:srgbClr val="000000"/>
                </a:solidFill>
              </a:rPr>
              <a:t>Великая Отечественная война</a:t>
            </a:r>
            <a:endParaRPr lang="x-none" i="1" dirty="0">
              <a:solidFill>
                <a:srgbClr val="000000"/>
              </a:solidFill>
            </a:endParaRPr>
          </a:p>
        </p:txBody>
      </p:sp>
      <p:pic>
        <p:nvPicPr>
          <p:cNvPr id="21" name="Picture 2">
            <a:hlinkClick r:id="rId10"/>
            <a:extLst>
              <a:ext uri="{FF2B5EF4-FFF2-40B4-BE49-F238E27FC236}">
                <a16:creationId xmlns:a16="http://schemas.microsoft.com/office/drawing/2014/main" xmlns="" id="{D823E51D-3B7F-48A2-BB5C-828C6C45A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3474" y="5704986"/>
            <a:ext cx="880243" cy="88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Как это было: 22 июня 1941 года в воспоминаниях современников — РТ на  русском">
            <a:hlinkClick r:id="rId10"/>
            <a:extLst>
              <a:ext uri="{FF2B5EF4-FFF2-40B4-BE49-F238E27FC236}">
                <a16:creationId xmlns:a16="http://schemas.microsoft.com/office/drawing/2014/main" xmlns="" id="{79440140-4277-4D66-BAC6-BDE1D18CA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0318" y="5688894"/>
            <a:ext cx="1519697" cy="85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532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03" y="643407"/>
            <a:ext cx="618116" cy="76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2804" y="1409871"/>
            <a:ext cx="61535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Calibri" pitchFamily="34" charset="0"/>
                <a:cs typeface="Calibri" pitchFamily="34" charset="0"/>
              </a:rPr>
              <a:t>В годы войны на фронтах Великой Отечественной сражались более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1,3 млн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белорусов и уроженцев Беларуси. </a:t>
            </a:r>
          </a:p>
          <a:p>
            <a:pPr algn="just"/>
            <a:r>
              <a:rPr lang="ru-RU" sz="2000" dirty="0">
                <a:latin typeface="Calibri" pitchFamily="34" charset="0"/>
                <a:cs typeface="Calibri" pitchFamily="34" charset="0"/>
              </a:rPr>
              <a:t>Войсковыми соединениями командовали </a:t>
            </a:r>
            <a:br>
              <a:rPr lang="ru-RU" sz="2000" dirty="0">
                <a:latin typeface="Calibri" pitchFamily="34" charset="0"/>
                <a:cs typeface="Calibri" pitchFamily="34" charset="0"/>
              </a:rPr>
            </a:br>
            <a:r>
              <a:rPr lang="ru-RU" sz="2000" b="1" dirty="0">
                <a:latin typeface="Calibri" pitchFamily="34" charset="0"/>
                <a:cs typeface="Calibri" pitchFamily="34" charset="0"/>
              </a:rPr>
              <a:t>217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генералов и адмиралов — белорусов.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649281" y="1395404"/>
            <a:ext cx="524566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dirty="0"/>
              <a:t>Имена многих наших соотечественников стали легендарными.</a:t>
            </a:r>
          </a:p>
          <a:p>
            <a:pPr algn="just">
              <a:spcAft>
                <a:spcPts val="1200"/>
              </a:spcAft>
            </a:pPr>
            <a:r>
              <a:rPr lang="ru-RU" sz="2000" dirty="0"/>
              <a:t>В боях под Москвой отличились </a:t>
            </a:r>
            <a:r>
              <a:rPr lang="ru-RU" sz="2000" b="1" dirty="0"/>
              <a:t>Лев Доватор</a:t>
            </a:r>
            <a:r>
              <a:rPr lang="ru-RU" sz="2000" dirty="0"/>
              <a:t>, </a:t>
            </a:r>
            <a:r>
              <a:rPr lang="ru-RU" sz="2000" b="1" dirty="0"/>
              <a:t>Александр </a:t>
            </a:r>
            <a:r>
              <a:rPr lang="ru-RU" sz="2000" b="1" dirty="0" err="1"/>
              <a:t>Лизюков</a:t>
            </a:r>
            <a:r>
              <a:rPr lang="ru-RU" sz="2000" dirty="0"/>
              <a:t>, </a:t>
            </a:r>
            <a:r>
              <a:rPr lang="ru-RU" sz="2000" b="1" dirty="0"/>
              <a:t>Петр </a:t>
            </a:r>
            <a:r>
              <a:rPr lang="ru-RU" sz="2000" b="1" dirty="0" err="1"/>
              <a:t>Сыченко</a:t>
            </a:r>
            <a:r>
              <a:rPr lang="ru-RU" sz="2000" b="1" dirty="0"/>
              <a:t> </a:t>
            </a:r>
            <a:r>
              <a:rPr lang="ru-RU" sz="2000" dirty="0"/>
              <a:t>и мн. др. </a:t>
            </a:r>
          </a:p>
          <a:p>
            <a:pPr algn="just">
              <a:spcAft>
                <a:spcPts val="1200"/>
              </a:spcAft>
            </a:pPr>
            <a:r>
              <a:rPr lang="ru-RU" sz="2000" dirty="0"/>
              <a:t>В одном из боев на Курской дуге летчик </a:t>
            </a:r>
            <a:r>
              <a:rPr lang="ru-RU" sz="2000" b="1" dirty="0"/>
              <a:t>Александр </a:t>
            </a:r>
            <a:r>
              <a:rPr lang="ru-RU" sz="2000" b="1" dirty="0" err="1"/>
              <a:t>Горовец</a:t>
            </a:r>
            <a:r>
              <a:rPr lang="ru-RU" sz="2000" b="1" dirty="0"/>
              <a:t> </a:t>
            </a:r>
            <a:r>
              <a:rPr lang="ru-RU" sz="2000" dirty="0"/>
              <a:t>сбил девять вражеских самолетов.</a:t>
            </a:r>
          </a:p>
          <a:p>
            <a:pPr algn="just">
              <a:spcAft>
                <a:spcPts val="1200"/>
              </a:spcAft>
            </a:pPr>
            <a:r>
              <a:rPr lang="ru-RU" sz="2000" b="1" dirty="0"/>
              <a:t>Зинаида </a:t>
            </a:r>
            <a:r>
              <a:rPr lang="ru-RU" sz="2000" b="1" dirty="0" err="1"/>
              <a:t>Туснолобова</a:t>
            </a:r>
            <a:r>
              <a:rPr lang="ru-RU" sz="2000" b="1" dirty="0"/>
              <a:t>-Марченко </a:t>
            </a:r>
            <a:r>
              <a:rPr lang="ru-RU" sz="2000" dirty="0"/>
              <a:t>вынесла с поля боя 128 раненых бойцов. </a:t>
            </a:r>
          </a:p>
          <a:p>
            <a:pPr algn="just">
              <a:spcAft>
                <a:spcPts val="1200"/>
              </a:spcAft>
            </a:pPr>
            <a:r>
              <a:rPr lang="ru-RU" sz="2000" b="1" dirty="0"/>
              <a:t>Петр Куприянов </a:t>
            </a:r>
            <a:r>
              <a:rPr lang="ru-RU" sz="2000" dirty="0"/>
              <a:t>в бою за освобождение Латвии закрыл своим телом амбразуру дзота. </a:t>
            </a:r>
            <a:endParaRPr lang="en-US" sz="2000" dirty="0"/>
          </a:p>
        </p:txBody>
      </p:sp>
      <p:sp>
        <p:nvSpPr>
          <p:cNvPr id="14" name="Заголовок 9">
            <a:extLst>
              <a:ext uri="{FF2B5EF4-FFF2-40B4-BE49-F238E27FC236}">
                <a16:creationId xmlns:a16="http://schemas.microsoft.com/office/drawing/2014/main" xmlns="" id="{DD19C5BA-5111-4FC1-8112-9AEFEE0B2593}"/>
              </a:ext>
            </a:extLst>
          </p:cNvPr>
          <p:cNvSpPr txBox="1">
            <a:spLocks/>
          </p:cNvSpPr>
          <p:nvPr/>
        </p:nvSpPr>
        <p:spPr>
          <a:xfrm>
            <a:off x="282345" y="601264"/>
            <a:ext cx="9217914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Перед памятью время бессильно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A1B5CBD-E3DA-4576-B705-A10A9FEAD540}"/>
              </a:ext>
            </a:extLst>
          </p:cNvPr>
          <p:cNvSpPr txBox="1"/>
          <p:nvPr/>
        </p:nvSpPr>
        <p:spPr>
          <a:xfrm>
            <a:off x="252803" y="5874903"/>
            <a:ext cx="1995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000000"/>
                </a:solidFill>
              </a:rPr>
              <a:t>Александр Константинович </a:t>
            </a:r>
            <a:r>
              <a:rPr lang="ru-RU" sz="1600" i="1" dirty="0" err="1">
                <a:solidFill>
                  <a:srgbClr val="000000"/>
                </a:solidFill>
              </a:rPr>
              <a:t>Горовец</a:t>
            </a:r>
            <a:r>
              <a:rPr lang="ru-RU" sz="1600" i="1" dirty="0">
                <a:solidFill>
                  <a:srgbClr val="000000"/>
                </a:solidFill>
              </a:rPr>
              <a:t> </a:t>
            </a:r>
            <a:endParaRPr lang="x-none" sz="1600" i="1" dirty="0">
              <a:solidFill>
                <a:srgbClr val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2F09175-7F3A-42A8-B7B8-87F5258C80FE}"/>
              </a:ext>
            </a:extLst>
          </p:cNvPr>
          <p:cNvSpPr txBox="1"/>
          <p:nvPr/>
        </p:nvSpPr>
        <p:spPr>
          <a:xfrm>
            <a:off x="4604339" y="5937283"/>
            <a:ext cx="1915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0000"/>
                </a:solidFill>
              </a:rPr>
              <a:t>Памятник </a:t>
            </a:r>
          </a:p>
          <a:p>
            <a:pPr algn="ctr"/>
            <a:r>
              <a:rPr lang="ru-RU" sz="1600" i="1" dirty="0" smtClean="0">
                <a:solidFill>
                  <a:srgbClr val="000000"/>
                </a:solidFill>
              </a:rPr>
              <a:t>Петру Куприянову в Жодино</a:t>
            </a:r>
            <a:endParaRPr lang="x-none" sz="1600" i="1" dirty="0">
              <a:solidFill>
                <a:srgbClr val="00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4FCA667-A17C-4B90-BF4A-2FB3B58FD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9" y="3239159"/>
            <a:ext cx="1784774" cy="2663999"/>
          </a:xfrm>
          <a:prstGeom prst="rect">
            <a:avLst/>
          </a:prstGeom>
        </p:spPr>
      </p:pic>
      <p:pic>
        <p:nvPicPr>
          <p:cNvPr id="24" name="Picture 7" descr="Герой Советского союза">
            <a:extLst>
              <a:ext uri="{FF2B5EF4-FFF2-40B4-BE49-F238E27FC236}">
                <a16:creationId xmlns:a16="http://schemas.microsoft.com/office/drawing/2014/main" xmlns="" id="{98C4D2F0-ACD3-4248-9465-51C0D1103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144" y="3251958"/>
            <a:ext cx="315919" cy="6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>
            <a:extLst>
              <a:ext uri="{FF2B5EF4-FFF2-40B4-BE49-F238E27FC236}">
                <a16:creationId xmlns:a16="http://schemas.microsoft.com/office/drawing/2014/main" xmlns="" id="{29C2722C-E41F-4FA3-8C47-2474B2E52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"/>
          <a:stretch/>
        </p:blipFill>
        <p:spPr bwMode="auto">
          <a:xfrm>
            <a:off x="2447128" y="3251958"/>
            <a:ext cx="1915776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Герой Советского союза">
            <a:extLst>
              <a:ext uri="{FF2B5EF4-FFF2-40B4-BE49-F238E27FC236}">
                <a16:creationId xmlns:a16="http://schemas.microsoft.com/office/drawing/2014/main" xmlns="" id="{4B7C29A7-E9D0-4F7D-8B87-8BA1D4F9E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292" y="3273601"/>
            <a:ext cx="315919" cy="6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570C442-5C68-4F18-8965-A84785A4793B}"/>
              </a:ext>
            </a:extLst>
          </p:cNvPr>
          <p:cNvSpPr txBox="1"/>
          <p:nvPr/>
        </p:nvSpPr>
        <p:spPr>
          <a:xfrm>
            <a:off x="2248381" y="6060395"/>
            <a:ext cx="23696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000000"/>
                </a:solidFill>
              </a:rPr>
              <a:t>Зинаида Михайловна </a:t>
            </a:r>
            <a:r>
              <a:rPr lang="ru-RU" sz="1600" i="1" dirty="0" err="1">
                <a:solidFill>
                  <a:srgbClr val="000000"/>
                </a:solidFill>
              </a:rPr>
              <a:t>Туснолобова</a:t>
            </a:r>
            <a:r>
              <a:rPr lang="ru-RU" sz="1600" i="1" dirty="0">
                <a:solidFill>
                  <a:srgbClr val="000000"/>
                </a:solidFill>
              </a:rPr>
              <a:t>-Марченко</a:t>
            </a:r>
            <a:endParaRPr lang="x-none" sz="1600" i="1" dirty="0">
              <a:solidFill>
                <a:srgbClr val="0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2E2A7C3-AC99-4741-8875-2D7EC70FAACF}"/>
              </a:ext>
            </a:extLst>
          </p:cNvPr>
          <p:cNvSpPr txBox="1"/>
          <p:nvPr/>
        </p:nvSpPr>
        <p:spPr>
          <a:xfrm>
            <a:off x="9351174" y="5644896"/>
            <a:ext cx="25493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i="1" dirty="0">
                <a:solidFill>
                  <a:srgbClr val="000000"/>
                </a:solidFill>
              </a:rPr>
              <a:t>Список Героев </a:t>
            </a:r>
            <a:br>
              <a:rPr lang="ru-RU" sz="1600" i="1" dirty="0">
                <a:solidFill>
                  <a:srgbClr val="000000"/>
                </a:solidFill>
              </a:rPr>
            </a:br>
            <a:r>
              <a:rPr lang="ru-RU" sz="1600" i="1" dirty="0">
                <a:solidFill>
                  <a:srgbClr val="000000"/>
                </a:solidFill>
              </a:rPr>
              <a:t>Советского Союза</a:t>
            </a:r>
          </a:p>
          <a:p>
            <a:r>
              <a:rPr lang="ru-RU" sz="1600" i="1" dirty="0">
                <a:solidFill>
                  <a:srgbClr val="000000"/>
                </a:solidFill>
              </a:rPr>
              <a:t>(БССР, 1936-1986)</a:t>
            </a:r>
          </a:p>
        </p:txBody>
      </p:sp>
      <p:pic>
        <p:nvPicPr>
          <p:cNvPr id="30" name="Рисунок 29">
            <a:hlinkClick r:id="rId8"/>
            <a:extLst>
              <a:ext uri="{FF2B5EF4-FFF2-40B4-BE49-F238E27FC236}">
                <a16:creationId xmlns:a16="http://schemas.microsoft.com/office/drawing/2014/main" xmlns="" id="{5C12D713-C196-42BF-B7B8-7E6CB697C3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8250" y="5801475"/>
            <a:ext cx="683093" cy="675708"/>
          </a:xfrm>
          <a:prstGeom prst="rect">
            <a:avLst/>
          </a:prstGeom>
        </p:spPr>
      </p:pic>
      <p:pic>
        <p:nvPicPr>
          <p:cNvPr id="31" name="Picture 7" descr="Герой Советского союза">
            <a:hlinkClick r:id="rId10"/>
            <a:extLst>
              <a:ext uri="{FF2B5EF4-FFF2-40B4-BE49-F238E27FC236}">
                <a16:creationId xmlns:a16="http://schemas.microsoft.com/office/drawing/2014/main" xmlns="" id="{1A9A2334-3BFA-45D6-BC8B-37D7627D6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822" y="5561539"/>
            <a:ext cx="507742" cy="9977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>
            <a:hlinkClick r:id="rId10"/>
            <a:extLst>
              <a:ext uri="{FF2B5EF4-FFF2-40B4-BE49-F238E27FC236}">
                <a16:creationId xmlns:a16="http://schemas.microsoft.com/office/drawing/2014/main" xmlns="" id="{DE38A908-0287-4F51-B6A0-70716C7FA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283" y="5570035"/>
            <a:ext cx="1072676" cy="107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zhodino.files.wordpress.com/2016/01/pamyatniki81.jpg?w=533&amp;h=533&amp;crop=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388" y="3239158"/>
            <a:ext cx="2047677" cy="266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Герой Советского союза">
            <a:extLst>
              <a:ext uri="{FF2B5EF4-FFF2-40B4-BE49-F238E27FC236}">
                <a16:creationId xmlns:a16="http://schemas.microsoft.com/office/drawing/2014/main" xmlns="" id="{98C4D2F0-ACD3-4248-9465-51C0D1103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494" y="3273600"/>
            <a:ext cx="315919" cy="6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78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03" y="643407"/>
            <a:ext cx="618116" cy="76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6703988" y="1340642"/>
            <a:ext cx="523861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2000" b="1" dirty="0"/>
              <a:t>Петр Павлович Котельников </a:t>
            </a:r>
            <a:r>
              <a:rPr lang="ru-RU" sz="2000" dirty="0"/>
              <a:t>родился в </a:t>
            </a:r>
            <a:r>
              <a:rPr lang="ru-RU" sz="2000" b="1" dirty="0"/>
              <a:t>1929 г. </a:t>
            </a:r>
            <a:r>
              <a:rPr lang="ru-RU" sz="2000" dirty="0"/>
              <a:t>в Пензенской области.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2000" dirty="0"/>
              <a:t>Рано лишившись родителей, мальчик оказался детском доме. Там он научился играть на альте, и в 1940 году его вместе с четырьмя товарищами забрали воспитанником в музыкальный взвод </a:t>
            </a:r>
            <a:br>
              <a:rPr lang="ru-RU" sz="2000" dirty="0"/>
            </a:br>
            <a:r>
              <a:rPr lang="ru-RU" sz="2000" dirty="0"/>
              <a:t>44-го стрелкового полка (Брестская крепость).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2000" spc="-10" dirty="0"/>
              <a:t>Юный защитник Брестской крепости, которому едва исполнилось </a:t>
            </a:r>
            <a:r>
              <a:rPr lang="ru-RU" sz="2000" b="1" spc="-10" dirty="0"/>
              <a:t>12 лет</a:t>
            </a:r>
            <a:r>
              <a:rPr lang="ru-RU" sz="2000" spc="-10" dirty="0"/>
              <a:t>, с первых минут войны помогал раненым, носил им боеприпасы, еду, воду.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2000" b="1" dirty="0"/>
              <a:t>29 июня </a:t>
            </a:r>
            <a:r>
              <a:rPr lang="ru-RU" sz="2000" dirty="0"/>
              <a:t>группа бойцов пошла на прорыв, и ребят взяли с собой.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2000" dirty="0"/>
              <a:t>За участие в обороне Брестской крепости награжден </a:t>
            </a:r>
            <a:r>
              <a:rPr lang="ru-RU" sz="2000" b="1" dirty="0"/>
              <a:t>орденом Отечественной войны </a:t>
            </a:r>
            <a:br>
              <a:rPr lang="ru-RU" sz="2000" b="1" dirty="0"/>
            </a:br>
            <a:r>
              <a:rPr lang="ru-RU" sz="2000" b="1" dirty="0"/>
              <a:t>II степени</a:t>
            </a:r>
            <a:r>
              <a:rPr lang="ru-RU" sz="2000" dirty="0"/>
              <a:t> и </a:t>
            </a:r>
            <a:r>
              <a:rPr lang="ru-RU" sz="2000" b="1" dirty="0"/>
              <a:t>орденом Красной Звезды</a:t>
            </a:r>
            <a:r>
              <a:rPr lang="ru-RU" sz="2000" dirty="0"/>
              <a:t>.</a:t>
            </a:r>
          </a:p>
        </p:txBody>
      </p:sp>
      <p:pic>
        <p:nvPicPr>
          <p:cNvPr id="8" name="Picture 2" descr="Фото из архив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286"/>
          <a:stretch/>
        </p:blipFill>
        <p:spPr bwMode="auto">
          <a:xfrm>
            <a:off x="2404775" y="1651359"/>
            <a:ext cx="4148452" cy="348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5E952B4B-08C4-4AD6-8A58-6BB0C316A972}"/>
              </a:ext>
            </a:extLst>
          </p:cNvPr>
          <p:cNvSpPr txBox="1">
            <a:spLocks/>
          </p:cNvSpPr>
          <p:nvPr/>
        </p:nvSpPr>
        <p:spPr>
          <a:xfrm>
            <a:off x="282345" y="601264"/>
            <a:ext cx="9217914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Перед памятью время бессильно</a:t>
            </a:r>
          </a:p>
        </p:txBody>
      </p:sp>
      <p:pic>
        <p:nvPicPr>
          <p:cNvPr id="5122" name="Picture 2" descr="Как СМИ едва не &quot;похоронили&quot; последнего защитника Брестской крепости">
            <a:extLst>
              <a:ext uri="{FF2B5EF4-FFF2-40B4-BE49-F238E27FC236}">
                <a16:creationId xmlns:a16="http://schemas.microsoft.com/office/drawing/2014/main" xmlns="" id="{34D31863-F7DC-41AD-A1D0-B8FD6AFBC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75" y="1651359"/>
            <a:ext cx="1960237" cy="196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1A4C854-20E1-4F29-8972-1CCD104E3065}"/>
              </a:ext>
            </a:extLst>
          </p:cNvPr>
          <p:cNvSpPr txBox="1"/>
          <p:nvPr/>
        </p:nvSpPr>
        <p:spPr>
          <a:xfrm>
            <a:off x="246275" y="3677015"/>
            <a:ext cx="19212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00000"/>
                </a:solidFill>
              </a:rPr>
              <a:t>Юный пионер </a:t>
            </a:r>
            <a:br>
              <a:rPr lang="ru-RU" sz="1600" i="1" dirty="0">
                <a:solidFill>
                  <a:srgbClr val="000000"/>
                </a:solidFill>
              </a:rPr>
            </a:br>
            <a:r>
              <a:rPr lang="ru-RU" sz="1600" i="1" dirty="0">
                <a:solidFill>
                  <a:srgbClr val="000000"/>
                </a:solidFill>
              </a:rPr>
              <a:t>Петя Котельников</a:t>
            </a:r>
            <a:endParaRPr lang="x-none" sz="1600" i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5454" y="5179518"/>
            <a:ext cx="4247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/>
              <a:t>20 апреля 2021 года в Москве на 92 году жизни умер </a:t>
            </a:r>
            <a:r>
              <a:rPr lang="ru-RU" sz="1600" b="1" i="1" dirty="0"/>
              <a:t>Петр Павлович Котельников </a:t>
            </a:r>
            <a:r>
              <a:rPr lang="ru-RU" sz="1600" i="1" dirty="0"/>
              <a:t>— последний из остававшихся в живых защитников Брестской крепости.</a:t>
            </a:r>
          </a:p>
        </p:txBody>
      </p:sp>
      <p:pic>
        <p:nvPicPr>
          <p:cNvPr id="16" name="Рисунок 15">
            <a:hlinkClick r:id="rId8"/>
            <a:extLst>
              <a:ext uri="{FF2B5EF4-FFF2-40B4-BE49-F238E27FC236}">
                <a16:creationId xmlns:a16="http://schemas.microsoft.com/office/drawing/2014/main" xmlns="" id="{F920326A-5F6E-4E31-915B-C7273F8070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356" y="4327209"/>
            <a:ext cx="683093" cy="675708"/>
          </a:xfrm>
          <a:prstGeom prst="rect">
            <a:avLst/>
          </a:prstGeom>
        </p:spPr>
      </p:pic>
      <p:pic>
        <p:nvPicPr>
          <p:cNvPr id="5130" name="Picture 10">
            <a:hlinkClick r:id="rId10"/>
            <a:extLst>
              <a:ext uri="{FF2B5EF4-FFF2-40B4-BE49-F238E27FC236}">
                <a16:creationId xmlns:a16="http://schemas.microsoft.com/office/drawing/2014/main" xmlns="" id="{DBF0963E-8403-4A3E-99DB-8D6DE2C94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383" y="5210829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Орден Отечественной войны — Википедия">
            <a:extLst>
              <a:ext uri="{FF2B5EF4-FFF2-40B4-BE49-F238E27FC236}">
                <a16:creationId xmlns:a16="http://schemas.microsoft.com/office/drawing/2014/main" xmlns="" id="{6830182A-03A6-46E3-A9DB-B4D448F08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168" y="1129755"/>
            <a:ext cx="928573" cy="9777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xmlns="" id="{C672CA98-2893-43ED-AE0C-02A1B2FAA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107" y="1219789"/>
            <a:ext cx="704654" cy="6718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hlinkClick r:id="rId16"/>
            <a:extLst>
              <a:ext uri="{FF2B5EF4-FFF2-40B4-BE49-F238E27FC236}">
                <a16:creationId xmlns:a16="http://schemas.microsoft.com/office/drawing/2014/main" xmlns="" id="{80DB14A1-E41F-417D-A681-34D111D5A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43" y="5153652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582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03" y="643407"/>
            <a:ext cx="618116" cy="76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9">
            <a:extLst>
              <a:ext uri="{FF2B5EF4-FFF2-40B4-BE49-F238E27FC236}">
                <a16:creationId xmlns:a16="http://schemas.microsoft.com/office/drawing/2014/main" xmlns="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398209" y="786092"/>
            <a:ext cx="10967629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Республиканский культурно-патриотический киномарафон «Смотри и помни», посвя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щ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енный 80-летию начала Великой Отечественной войны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4101590" y="2460925"/>
            <a:ext cx="7841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/>
              <a:t>Учащимся V–XI классов учреждений общего среднего образования, учащимся учреждений профессионально-технического и среднего специального образования предлагается просмотреть художественные фильмы, объединенные в </a:t>
            </a:r>
            <a:r>
              <a:rPr lang="ru-RU" sz="2000" b="1" dirty="0"/>
              <a:t>7 тематических блоков</a:t>
            </a:r>
            <a:r>
              <a:rPr lang="ru-RU" sz="2000" dirty="0"/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01590" y="1753423"/>
            <a:ext cx="7687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i="1" dirty="0"/>
              <a:t>Киномарафон стартовал в учреждениях образования Республики Беларусь 1 апреля 2021 г.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1" y="1692171"/>
            <a:ext cx="3433348" cy="4918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375312" y="5571904"/>
            <a:ext cx="3013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/>
              <a:t>Видеоанонс</a:t>
            </a:r>
            <a:r>
              <a:rPr lang="ru-RU" i="1" dirty="0"/>
              <a:t> киномарафона «Смотри и помни»</a:t>
            </a:r>
            <a:endParaRPr lang="en-US" i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9F2C8EE-706B-484E-9C76-2E89D5F3241D}"/>
              </a:ext>
            </a:extLst>
          </p:cNvPr>
          <p:cNvSpPr/>
          <p:nvPr/>
        </p:nvSpPr>
        <p:spPr>
          <a:xfrm>
            <a:off x="7328865" y="3959497"/>
            <a:ext cx="461374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b="1" dirty="0"/>
              <a:t>«Начало войны»</a:t>
            </a:r>
          </a:p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b="1" dirty="0"/>
              <a:t>«Нравственный выбор на войне»</a:t>
            </a:r>
          </a:p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b="1" dirty="0"/>
              <a:t>«Любовь и дружба на войне»</a:t>
            </a:r>
          </a:p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b="1" dirty="0"/>
              <a:t>«Судьба женщины на войне»</a:t>
            </a:r>
          </a:p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b="1" dirty="0"/>
              <a:t>«Дети на войне»</a:t>
            </a:r>
          </a:p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b="1" dirty="0"/>
              <a:t>«Беларусь непокоренная»</a:t>
            </a:r>
          </a:p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200" b="1" dirty="0"/>
              <a:t>«Мы из будущего»</a:t>
            </a:r>
            <a:r>
              <a:rPr lang="ru-RU" sz="2200" dirty="0"/>
              <a:t>.</a:t>
            </a:r>
          </a:p>
        </p:txBody>
      </p:sp>
      <p:pic>
        <p:nvPicPr>
          <p:cNvPr id="11" name="Рисунок 10">
            <a:hlinkClick r:id="rId5"/>
            <a:extLst>
              <a:ext uri="{FF2B5EF4-FFF2-40B4-BE49-F238E27FC236}">
                <a16:creationId xmlns:a16="http://schemas.microsoft.com/office/drawing/2014/main" xmlns="" id="{067C70F8-74BD-47BB-9867-589C23C6DE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822" y="4467133"/>
            <a:ext cx="764227" cy="755965"/>
          </a:xfrm>
          <a:prstGeom prst="rect">
            <a:avLst/>
          </a:prstGeom>
        </p:spPr>
      </p:pic>
      <p:pic>
        <p:nvPicPr>
          <p:cNvPr id="2052" name="Picture 4">
            <a:hlinkClick r:id="rId7"/>
            <a:extLst>
              <a:ext uri="{FF2B5EF4-FFF2-40B4-BE49-F238E27FC236}">
                <a16:creationId xmlns:a16="http://schemas.microsoft.com/office/drawing/2014/main" xmlns="" id="{5AFD166C-ACF7-4DEB-827B-CB86B1BC6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328" y="4165219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20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003" y="643407"/>
            <a:ext cx="618116" cy="766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488880" y="2734644"/>
            <a:ext cx="54684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spc="-50" dirty="0"/>
              <a:t>По результатам киномарафона предусматривается создание </a:t>
            </a:r>
            <a:r>
              <a:rPr lang="ru-RU" sz="2000" b="1" spc="-50" dirty="0" err="1"/>
              <a:t>киноплакатов</a:t>
            </a:r>
            <a:r>
              <a:rPr lang="ru-RU" sz="2000" b="1" spc="-50" dirty="0"/>
              <a:t> (видеороликов)</a:t>
            </a:r>
            <a:r>
              <a:rPr lang="ru-RU" sz="2000" spc="-50" dirty="0"/>
              <a:t> по каждому тематическому блоку. </a:t>
            </a:r>
          </a:p>
          <a:p>
            <a:pPr algn="just">
              <a:spcAft>
                <a:spcPts val="0"/>
              </a:spcAft>
            </a:pPr>
            <a:r>
              <a:rPr lang="ru-RU" sz="2000" dirty="0"/>
              <a:t>В них учащиеся могут отразить свой взгляд на военные события прошлой эпохи.</a:t>
            </a:r>
          </a:p>
          <a:p>
            <a:pPr algn="just">
              <a:spcAft>
                <a:spcPts val="0"/>
              </a:spcAft>
            </a:pPr>
            <a:r>
              <a:rPr lang="ru-RU" sz="2000" b="1" dirty="0"/>
              <a:t>Этапы создания:</a:t>
            </a:r>
          </a:p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/>
              <a:t>разработка названия, слогана, логотипа;</a:t>
            </a:r>
          </a:p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/>
              <a:t>разработка сценария;</a:t>
            </a:r>
          </a:p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/>
              <a:t>подбор средств выразительности (репортажные снимки, архивные видео- или фотоматериалы, компьютерная графика, анимация, монтаж, спецэффекты и др.).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6243818" y="1690062"/>
            <a:ext cx="55043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При создании </a:t>
            </a:r>
            <a:r>
              <a:rPr lang="ru-RU" sz="2000" dirty="0" err="1"/>
              <a:t>киноплаката</a:t>
            </a:r>
            <a:r>
              <a:rPr lang="ru-RU" sz="2000" dirty="0"/>
              <a:t> (видеоролика) особенно ценится </a:t>
            </a:r>
            <a:r>
              <a:rPr lang="ru-RU" sz="2000" i="1" dirty="0"/>
              <a:t>авторская позиция</a:t>
            </a:r>
            <a:r>
              <a:rPr lang="ru-RU" sz="2000" dirty="0"/>
              <a:t>, </a:t>
            </a:r>
            <a:r>
              <a:rPr lang="ru-RU" sz="2000" i="1" dirty="0"/>
              <a:t>оригинальная трактовка</a:t>
            </a:r>
            <a:r>
              <a:rPr lang="ru-RU" sz="2000" dirty="0"/>
              <a:t>, </a:t>
            </a:r>
            <a:r>
              <a:rPr lang="ru-RU" sz="2000" i="1" dirty="0"/>
              <a:t>стиль</a:t>
            </a:r>
            <a:r>
              <a:rPr lang="ru-RU" sz="2000" dirty="0"/>
              <a:t>, </a:t>
            </a:r>
            <a:r>
              <a:rPr lang="ru-RU" sz="2000" i="1" dirty="0"/>
              <a:t>техника создания</a:t>
            </a:r>
            <a:r>
              <a:rPr lang="ru-RU" sz="2000" dirty="0"/>
              <a:t>, наличие цитат из просмотренных кинофильмов на военную тему.</a:t>
            </a:r>
          </a:p>
        </p:txBody>
      </p:sp>
      <p:sp>
        <p:nvSpPr>
          <p:cNvPr id="11" name="Заголовок 9">
            <a:extLst>
              <a:ext uri="{FF2B5EF4-FFF2-40B4-BE49-F238E27FC236}">
                <a16:creationId xmlns:a16="http://schemas.microsoft.com/office/drawing/2014/main" xmlns="" id="{950DE4A8-8974-45AC-955D-2A082C373C9C}"/>
              </a:ext>
            </a:extLst>
          </p:cNvPr>
          <p:cNvSpPr txBox="1">
            <a:spLocks/>
          </p:cNvSpPr>
          <p:nvPr/>
        </p:nvSpPr>
        <p:spPr>
          <a:xfrm>
            <a:off x="398209" y="786092"/>
            <a:ext cx="10967629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Республиканский культурно-патриотический киномарафон «Смотри и помни», посвя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щ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енный 80-летию начала Великой Отечественной войны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E75FE27D-E427-4306-8619-8879A3549908}"/>
              </a:ext>
            </a:extLst>
          </p:cNvPr>
          <p:cNvGrpSpPr/>
          <p:nvPr/>
        </p:nvGrpSpPr>
        <p:grpSpPr>
          <a:xfrm>
            <a:off x="714513" y="1404617"/>
            <a:ext cx="4030275" cy="1183745"/>
            <a:chOff x="488882" y="1547302"/>
            <a:chExt cx="4030275" cy="1183745"/>
          </a:xfrm>
        </p:grpSpPr>
        <p:pic>
          <p:nvPicPr>
            <p:cNvPr id="1026" name="Picture 2" descr="Киномарафон «Смотри и помни» | Museum.by">
              <a:extLst>
                <a:ext uri="{FF2B5EF4-FFF2-40B4-BE49-F238E27FC236}">
                  <a16:creationId xmlns:a16="http://schemas.microsoft.com/office/drawing/2014/main" xmlns="" id="{EEC072B7-9A80-4815-93C4-8E3409080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82" y="1911926"/>
              <a:ext cx="2076188" cy="819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0AC9E227-B1C7-4598-8A95-C7F474DC4F50}"/>
                </a:ext>
              </a:extLst>
            </p:cNvPr>
            <p:cNvSpPr/>
            <p:nvPr/>
          </p:nvSpPr>
          <p:spPr>
            <a:xfrm>
              <a:off x="1553216" y="1547302"/>
              <a:ext cx="296594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EC0001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КОНКУРС</a:t>
              </a: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352E929-250C-4BA4-B369-5BAB698DB2DD}"/>
              </a:ext>
            </a:extLst>
          </p:cNvPr>
          <p:cNvSpPr/>
          <p:nvPr/>
        </p:nvSpPr>
        <p:spPr>
          <a:xfrm>
            <a:off x="8464378" y="3305240"/>
            <a:ext cx="32837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Киноплакаты</a:t>
            </a:r>
            <a:r>
              <a:rPr lang="ru-RU" sz="2000" dirty="0"/>
              <a:t>, признанные лучшими в ходе региональных отборов, будут размещены на национальном образовательном портале.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81147F8-60F3-42BD-976D-EF48ECA872FA}"/>
              </a:ext>
            </a:extLst>
          </p:cNvPr>
          <p:cNvSpPr txBox="1"/>
          <p:nvPr/>
        </p:nvSpPr>
        <p:spPr>
          <a:xfrm>
            <a:off x="6629740" y="5704637"/>
            <a:ext cx="26795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i="1" dirty="0"/>
              <a:t>Подробная информация о киномарафоне</a:t>
            </a:r>
            <a:endParaRPr lang="be-BY" sz="1800" i="1" dirty="0"/>
          </a:p>
        </p:txBody>
      </p:sp>
      <p:pic>
        <p:nvPicPr>
          <p:cNvPr id="1032" name="Picture 8" descr="Результаты конкурса • ГАУ &quot;Центр русской культуры&quot; РТ">
            <a:extLst>
              <a:ext uri="{FF2B5EF4-FFF2-40B4-BE49-F238E27FC236}">
                <a16:creationId xmlns:a16="http://schemas.microsoft.com/office/drawing/2014/main" xmlns="" id="{63A4ACD4-2626-4C16-A986-EA834F390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0" b="73556" l="3500" r="94167">
                        <a14:foregroundMark x1="13167" y1="69333" x2="13167" y2="69333"/>
                        <a14:foregroundMark x1="10167" y1="66000" x2="10167" y2="66000"/>
                        <a14:foregroundMark x1="10167" y1="58667" x2="10167" y2="58667"/>
                        <a14:foregroundMark x1="10167" y1="53778" x2="10167" y2="53778"/>
                        <a14:foregroundMark x1="8333" y1="58667" x2="8333" y2="58667"/>
                        <a14:foregroundMark x1="3500" y1="56222" x2="3500" y2="56222"/>
                        <a14:foregroundMark x1="24333" y1="44000" x2="24333" y2="44000"/>
                        <a14:foregroundMark x1="47000" y1="26000" x2="47000" y2="26000"/>
                        <a14:foregroundMark x1="45167" y1="27556" x2="45167" y2="27556"/>
                        <a14:foregroundMark x1="45167" y1="28444" x2="45167" y2="28444"/>
                        <a14:foregroundMark x1="91167" y1="58000" x2="91167" y2="58000"/>
                        <a14:foregroundMark x1="93000" y1="62000" x2="93000" y2="62000"/>
                        <a14:foregroundMark x1="93000" y1="58000" x2="93000" y2="58000"/>
                        <a14:foregroundMark x1="93000" y1="53111" x2="93000" y2="53111"/>
                        <a14:foregroundMark x1="94333" y1="59556" x2="94333" y2="59556"/>
                        <a14:foregroundMark x1="76500" y1="44000" x2="76500" y2="44000"/>
                        <a14:foregroundMark x1="45833" y1="32444" x2="45833" y2="32444"/>
                        <a14:foregroundMark x1="50000" y1="73556" x2="50000" y2="73556"/>
                        <a14:foregroundMark x1="31667" y1="68444" x2="31667" y2="68444"/>
                        <a14:foregroundMark x1="33500" y1="28444" x2="33500" y2="28444"/>
                        <a14:foregroundMark x1="63500" y1="21111" x2="63500" y2="21111"/>
                        <a14:foregroundMark x1="50667" y1="8000" x2="50667" y2="800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721"/>
          <a:stretch/>
        </p:blipFill>
        <p:spPr bwMode="auto">
          <a:xfrm>
            <a:off x="6047241" y="3462982"/>
            <a:ext cx="2417137" cy="14734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DF6F6E5-9D2B-4B4E-A1D9-49EF88BC2E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6453" y="5552018"/>
            <a:ext cx="667446" cy="660230"/>
          </a:xfrm>
          <a:prstGeom prst="rect">
            <a:avLst/>
          </a:prstGeom>
        </p:spPr>
      </p:pic>
      <p:pic>
        <p:nvPicPr>
          <p:cNvPr id="1034" name="Picture 10">
            <a:hlinkClick r:id="rId7"/>
            <a:extLst>
              <a:ext uri="{FF2B5EF4-FFF2-40B4-BE49-F238E27FC236}">
                <a16:creationId xmlns:a16="http://schemas.microsoft.com/office/drawing/2014/main" xmlns="" id="{B5307A2D-E233-4103-A1BC-C6CB30F7F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077" y="5221901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1089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2868</TotalTime>
  <Words>491</Words>
  <Application>Microsoft Office PowerPoint</Application>
  <PresentationFormat>Широкоэкранный</PresentationFormat>
  <Paragraphs>69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Wingdings</vt:lpstr>
      <vt:lpstr>Arial</vt:lpstr>
      <vt:lpstr>Calibri Light</vt:lpstr>
      <vt:lpstr>Тема Office</vt:lpstr>
      <vt:lpstr>ПРОЕКТ  «Школа Активного Гражданина»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Admin</cp:lastModifiedBy>
  <cp:revision>223</cp:revision>
  <cp:lastPrinted>2021-05-06T05:48:24Z</cp:lastPrinted>
  <dcterms:created xsi:type="dcterms:W3CDTF">2018-12-03T10:14:15Z</dcterms:created>
  <dcterms:modified xsi:type="dcterms:W3CDTF">2021-05-28T08:33:19Z</dcterms:modified>
</cp:coreProperties>
</file>