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213" y="1016635"/>
            <a:ext cx="7184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B436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7791" y="3886022"/>
            <a:ext cx="8916416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88111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C5F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C5F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C5F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8" y="109727"/>
            <a:ext cx="393192" cy="4465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" y="12191"/>
            <a:ext cx="1850136" cy="15483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823" y="1528572"/>
            <a:ext cx="694944" cy="466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688" y="109727"/>
            <a:ext cx="393192" cy="4465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72" y="12191"/>
            <a:ext cx="1850136" cy="1548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910" y="329641"/>
            <a:ext cx="969327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3C5F9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2641" y="2177542"/>
            <a:ext cx="6940550" cy="212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2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5128" y="6207048"/>
            <a:ext cx="1976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Декабрь,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2023</a:t>
            </a:r>
            <a:r>
              <a:rPr sz="2000" spc="-50" dirty="0">
                <a:latin typeface="Calibri"/>
                <a:cs typeface="Calibri"/>
              </a:rPr>
              <a:t> год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960" y="158495"/>
            <a:ext cx="11841480" cy="1905000"/>
            <a:chOff x="350960" y="158495"/>
            <a:chExt cx="11841480" cy="190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960" y="352043"/>
              <a:ext cx="1514415" cy="17114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3540" y="158495"/>
              <a:ext cx="10538460" cy="1515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11720" y="2793873"/>
            <a:ext cx="4054475" cy="19875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29972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Хранители </a:t>
            </a:r>
            <a:r>
              <a:rPr sz="4400" spc="5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прекрасного</a:t>
            </a:r>
            <a:endParaRPr sz="4400">
              <a:latin typeface="Arial Black"/>
              <a:cs typeface="Arial Black"/>
            </a:endParaRPr>
          </a:p>
          <a:p>
            <a:pPr marL="1021715" marR="248920" indent="-765810">
              <a:lnSpc>
                <a:spcPts val="2590"/>
              </a:lnSpc>
              <a:spcBef>
                <a:spcPts val="195"/>
              </a:spcBef>
            </a:pPr>
            <a:r>
              <a:rPr sz="2400" b="1" i="1" dirty="0">
                <a:latin typeface="Arial"/>
                <a:cs typeface="Arial"/>
              </a:rPr>
              <a:t>(о </a:t>
            </a:r>
            <a:r>
              <a:rPr sz="2400" b="1" i="1" spc="-10" dirty="0">
                <a:latin typeface="Arial"/>
                <a:cs typeface="Arial"/>
              </a:rPr>
              <a:t>деятелях </a:t>
            </a:r>
            <a:r>
              <a:rPr sz="2400" b="1" i="1" spc="-20" dirty="0">
                <a:latin typeface="Arial"/>
                <a:cs typeface="Arial"/>
              </a:rPr>
              <a:t>культуры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и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искусства)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РОДИНА</a:t>
            </a:r>
            <a:r>
              <a:rPr spc="-35" dirty="0"/>
              <a:t> </a:t>
            </a:r>
            <a:r>
              <a:rPr dirty="0"/>
              <a:t>МОЯ</a:t>
            </a:r>
            <a:r>
              <a:rPr spc="-30" dirty="0"/>
              <a:t> </a:t>
            </a:r>
            <a:r>
              <a:rPr dirty="0"/>
              <a:t>БЕЛАРУСЬ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539" y="816863"/>
            <a:ext cx="4440555" cy="1515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73910" y="988567"/>
            <a:ext cx="3566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3C5F9D"/>
                </a:solidFill>
                <a:latin typeface="Arial Black"/>
                <a:cs typeface="Arial Black"/>
              </a:rPr>
              <a:t>В</a:t>
            </a:r>
            <a:r>
              <a:rPr sz="5400" spc="-10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spc="-5" dirty="0">
                <a:solidFill>
                  <a:srgbClr val="3C5F9D"/>
                </a:solidFill>
                <a:latin typeface="Arial Black"/>
                <a:cs typeface="Arial Black"/>
              </a:rPr>
              <a:t>ЛИЦАХ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375" y="1813558"/>
            <a:ext cx="5867400" cy="4994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4721860" cy="6786880"/>
            <a:chOff x="80772" y="12191"/>
            <a:chExt cx="4721860" cy="6786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883919"/>
              <a:ext cx="3052572" cy="4578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027" y="4338827"/>
              <a:ext cx="1068324" cy="1510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424" y="4652771"/>
              <a:ext cx="1083564" cy="1618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088" y="5289802"/>
              <a:ext cx="986027" cy="1508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7314" y="4666488"/>
              <a:ext cx="1083386" cy="1464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1775" y="5242559"/>
              <a:ext cx="1083564" cy="14630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687047" y="656244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730" y="1944750"/>
            <a:ext cx="1158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дебютант</a:t>
            </a:r>
            <a:endParaRPr sz="16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Белорусской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52686" y="1944750"/>
            <a:ext cx="1619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Национальной</a:t>
            </a:r>
            <a:endParaRPr sz="16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государственной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82096" y="1944750"/>
            <a:ext cx="102679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киност</a:t>
            </a:r>
            <a:r>
              <a:rPr sz="1600" spc="-6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дии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академии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5164" y="1944750"/>
            <a:ext cx="27616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Кинорежиссер-постановщик,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814195" algn="l"/>
              </a:tabLst>
            </a:pPr>
            <a:r>
              <a:rPr sz="1600" spc="-10" dirty="0">
                <a:latin typeface="Calibri"/>
                <a:cs typeface="Calibri"/>
              </a:rPr>
              <a:t>«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ла</a:t>
            </a:r>
            <a:r>
              <a:rPr sz="1600" spc="-15" dirty="0">
                <a:latin typeface="Calibri"/>
                <a:cs typeface="Calibri"/>
              </a:rPr>
              <a:t>р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филь</a:t>
            </a:r>
            <a:r>
              <a:rPr sz="1600" spc="10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»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ы</a:t>
            </a:r>
            <a:r>
              <a:rPr sz="1600" dirty="0">
                <a:latin typeface="Calibri"/>
                <a:cs typeface="Calibri"/>
              </a:rPr>
              <a:t>п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ск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ик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30605" algn="l"/>
                <a:tab pos="1999614" algn="l"/>
                <a:tab pos="2336800" algn="l"/>
              </a:tabLst>
            </a:pPr>
            <a:r>
              <a:rPr sz="1600" spc="-5" dirty="0">
                <a:latin typeface="Calibri"/>
                <a:cs typeface="Calibri"/>
              </a:rPr>
              <a:t>иск</a:t>
            </a:r>
            <a:r>
              <a:rPr sz="1600" spc="-20" dirty="0">
                <a:latin typeface="Calibri"/>
                <a:cs typeface="Calibri"/>
              </a:rPr>
              <a:t>ус</a:t>
            </a:r>
            <a:r>
              <a:rPr sz="1600" spc="-5" dirty="0">
                <a:latin typeface="Calibri"/>
                <a:cs typeface="Calibri"/>
              </a:rPr>
              <a:t>ст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еч</a:t>
            </a:r>
            <a:r>
              <a:rPr sz="1600" spc="-5" dirty="0">
                <a:latin typeface="Calibri"/>
                <a:cs typeface="Calibri"/>
              </a:rPr>
              <a:t>ен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20</a:t>
            </a:r>
            <a:r>
              <a:rPr sz="1600" spc="-10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2170" y="2432685"/>
            <a:ext cx="3735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4840" algn="l"/>
                <a:tab pos="2054225" algn="l"/>
                <a:tab pos="3218815" algn="l"/>
              </a:tabLst>
            </a:pP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	сп</a:t>
            </a:r>
            <a:r>
              <a:rPr sz="1600" spc="-5" dirty="0">
                <a:latin typeface="Calibri"/>
                <a:cs typeface="Calibri"/>
              </a:rPr>
              <a:t>ециаль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ым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дип</a:t>
            </a:r>
            <a:r>
              <a:rPr sz="1600" spc="5" dirty="0">
                <a:latin typeface="Calibri"/>
                <a:cs typeface="Calibri"/>
              </a:rPr>
              <a:t>л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м</a:t>
            </a:r>
            <a:r>
              <a:rPr sz="1600" spc="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жюри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5164" y="2676524"/>
            <a:ext cx="393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международного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кинофестиваля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«Лістапад».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5164" y="891667"/>
            <a:ext cx="361505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ХАЛЕЦКИЙ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Кирилл</a:t>
            </a: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Владимирович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73573" y="1867661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0055" y="3227832"/>
            <a:ext cx="6663055" cy="3291840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92075" marR="82550" algn="just">
              <a:lnSpc>
                <a:spcPts val="1730"/>
              </a:lnSpc>
              <a:spcBef>
                <a:spcPts val="675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своем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интервью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газете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«Беларусь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сегодня»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Кирилл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Халецкий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предложил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свою подборку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картин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трудностях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взросления,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хрупкости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первых романтических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отношений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и препятствиях на пути к мечте,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которую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рекомендует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посмотреть</a:t>
            </a:r>
            <a:r>
              <a:rPr sz="16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всем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подросткам:</a:t>
            </a:r>
            <a:endParaRPr sz="1600">
              <a:latin typeface="Calibri"/>
              <a:cs typeface="Calibri"/>
            </a:endParaRPr>
          </a:p>
          <a:p>
            <a:pPr marL="92075" marR="84455">
              <a:lnSpc>
                <a:spcPct val="100000"/>
              </a:lnSpc>
              <a:spcBef>
                <a:spcPts val="1170"/>
              </a:spcBef>
              <a:tabLst>
                <a:tab pos="977265" algn="l"/>
                <a:tab pos="2233295" algn="l"/>
                <a:tab pos="3569970" algn="l"/>
                <a:tab pos="4234815" algn="l"/>
                <a:tab pos="4676775" algn="l"/>
                <a:tab pos="5695950" algn="l"/>
              </a:tabLst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«Новый	ки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„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арад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i="1" spc="-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	(1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зе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пе 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Торнаторе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200"/>
              </a:spcBef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«Меня</a:t>
            </a:r>
            <a:r>
              <a:rPr sz="16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зовут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Арлекино»</a:t>
            </a:r>
            <a:r>
              <a:rPr sz="16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(1988</a:t>
            </a:r>
            <a:r>
              <a:rPr sz="16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режиссер</a:t>
            </a:r>
            <a:r>
              <a:rPr sz="16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Валерий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Рыбарев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200"/>
              </a:spcBef>
            </a:pP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«Курьер»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(1986</a:t>
            </a:r>
            <a:r>
              <a:rPr sz="16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6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),</a:t>
            </a:r>
            <a:r>
              <a:rPr sz="16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режиссер</a:t>
            </a:r>
            <a:r>
              <a:rPr sz="16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Карен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Шахназаров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200"/>
              </a:spcBef>
            </a:pP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«Холоп»</a:t>
            </a:r>
            <a:r>
              <a:rPr sz="16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(2019</a:t>
            </a:r>
            <a:r>
              <a:rPr sz="16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режиссер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Клим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Шипенко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205"/>
              </a:spcBef>
            </a:pP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«Одержимость»</a:t>
            </a:r>
            <a:r>
              <a:rPr sz="1600" b="1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(2013</a:t>
            </a:r>
            <a:r>
              <a:rPr sz="16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режиссер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Дэмьен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Шазелл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9747" y="659174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72" y="12191"/>
            <a:ext cx="4528185" cy="5057140"/>
            <a:chOff x="80772" y="12191"/>
            <a:chExt cx="4528185" cy="5057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8" y="109727"/>
              <a:ext cx="393192" cy="446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12191"/>
              <a:ext cx="1850136" cy="15483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3624" y="1298447"/>
              <a:ext cx="3044952" cy="37703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02648" y="1933448"/>
            <a:ext cx="281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" algn="l"/>
                <a:tab pos="1222375" algn="l"/>
                <a:tab pos="1806575" algn="l"/>
              </a:tabLst>
            </a:pPr>
            <a:r>
              <a:rPr sz="1600" spc="-5" dirty="0">
                <a:latin typeface="Calibri"/>
                <a:cs typeface="Calibri"/>
              </a:rPr>
              <a:t>и	игров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кино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киност</a:t>
            </a:r>
            <a:r>
              <a:rPr sz="1600" spc="-6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дии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«Беларусьфильм». </a:t>
            </a:r>
            <a:r>
              <a:rPr b="1" spc="-15" dirty="0">
                <a:latin typeface="Calibri"/>
                <a:cs typeface="Calibri"/>
              </a:rPr>
              <a:t>Художественный </a:t>
            </a:r>
            <a:r>
              <a:rPr b="1" spc="-10" dirty="0">
                <a:latin typeface="Calibri"/>
                <a:cs typeface="Calibri"/>
              </a:rPr>
              <a:t>руководитель </a:t>
            </a:r>
            <a:r>
              <a:rPr spc="-5" dirty="0"/>
              <a:t>новой </a:t>
            </a:r>
            <a:r>
              <a:rPr spc="-15" dirty="0"/>
              <a:t>студии молодежного </a:t>
            </a:r>
            <a:r>
              <a:rPr spc="-10" dirty="0"/>
              <a:t> </a:t>
            </a:r>
            <a:r>
              <a:rPr spc="-5" dirty="0"/>
              <a:t>кино</a:t>
            </a:r>
            <a:r>
              <a:rPr spc="-10" dirty="0"/>
              <a:t> «Смолк@»</a:t>
            </a:r>
            <a:r>
              <a:rPr spc="25" dirty="0"/>
              <a:t>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10" dirty="0"/>
              <a:t>«Беларусьфильме».</a:t>
            </a: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pc="-10" dirty="0"/>
              <a:t>Преподавала</a:t>
            </a:r>
            <a:r>
              <a:rPr spc="70" dirty="0"/>
              <a:t> </a:t>
            </a:r>
            <a:r>
              <a:rPr spc="-5" dirty="0"/>
              <a:t>в</a:t>
            </a:r>
            <a:r>
              <a:rPr spc="70" dirty="0"/>
              <a:t> </a:t>
            </a:r>
            <a:r>
              <a:rPr spc="-15" dirty="0"/>
              <a:t>академии</a:t>
            </a:r>
            <a:r>
              <a:rPr spc="70" dirty="0"/>
              <a:t> </a:t>
            </a:r>
            <a:r>
              <a:rPr spc="-5" dirty="0"/>
              <a:t>искусств,</a:t>
            </a:r>
            <a:r>
              <a:rPr spc="75" dirty="0"/>
              <a:t> </a:t>
            </a:r>
            <a:r>
              <a:rPr spc="-10" dirty="0"/>
              <a:t>выпускала</a:t>
            </a:r>
            <a:r>
              <a:rPr spc="75" dirty="0"/>
              <a:t> </a:t>
            </a:r>
            <a:r>
              <a:rPr spc="-10" dirty="0"/>
              <a:t>режиссеров</a:t>
            </a:r>
            <a:r>
              <a:rPr spc="75" dirty="0"/>
              <a:t> </a:t>
            </a:r>
            <a:r>
              <a:rPr spc="-5" dirty="0"/>
              <a:t>анимации,</a:t>
            </a:r>
            <a:r>
              <a:rPr spc="70" dirty="0"/>
              <a:t> </a:t>
            </a:r>
            <a:r>
              <a:rPr spc="-5" dirty="0"/>
              <a:t>работала </a:t>
            </a:r>
            <a:r>
              <a:rPr spc="-350" dirty="0"/>
              <a:t> </a:t>
            </a:r>
            <a:r>
              <a:rPr spc="-5" dirty="0"/>
              <a:t>в </a:t>
            </a:r>
            <a:r>
              <a:rPr spc="-15" dirty="0"/>
              <a:t>детской телешколе, </a:t>
            </a:r>
            <a:r>
              <a:rPr spc="-10" dirty="0"/>
              <a:t>вела </a:t>
            </a:r>
            <a:r>
              <a:rPr spc="-5" dirty="0"/>
              <a:t>курсы </a:t>
            </a:r>
            <a:r>
              <a:rPr spc="-10" dirty="0"/>
              <a:t>сценарного </a:t>
            </a:r>
            <a:r>
              <a:rPr spc="-5" dirty="0"/>
              <a:t>мастерства. </a:t>
            </a:r>
            <a:r>
              <a:rPr spc="-10" dirty="0"/>
              <a:t>Возродила </a:t>
            </a:r>
            <a:r>
              <a:rPr spc="-5" dirty="0"/>
              <a:t>в стране </a:t>
            </a:r>
            <a:r>
              <a:rPr dirty="0"/>
              <a:t> </a:t>
            </a:r>
            <a:r>
              <a:rPr spc="-10" dirty="0"/>
              <a:t>производство </a:t>
            </a:r>
            <a:r>
              <a:rPr spc="-5" dirty="0"/>
              <a:t>кино </a:t>
            </a:r>
            <a:r>
              <a:rPr spc="-10" dirty="0"/>
              <a:t>для детей. Долгое </a:t>
            </a:r>
            <a:r>
              <a:rPr spc="-5" dirty="0"/>
              <a:t>время </a:t>
            </a:r>
            <a:r>
              <a:rPr spc="-10" dirty="0"/>
              <a:t>она </a:t>
            </a:r>
            <a:r>
              <a:rPr spc="-5" dirty="0"/>
              <a:t>выступала </a:t>
            </a:r>
            <a:r>
              <a:rPr spc="-15" dirty="0"/>
              <a:t>как </a:t>
            </a:r>
            <a:r>
              <a:rPr spc="-5" dirty="0"/>
              <a:t>поэт-песенник, </a:t>
            </a:r>
            <a:r>
              <a:rPr dirty="0"/>
              <a:t> </a:t>
            </a:r>
            <a:r>
              <a:rPr spc="-10" dirty="0"/>
              <a:t>являясь</a:t>
            </a:r>
            <a:r>
              <a:rPr spc="-5" dirty="0"/>
              <a:t> автором</a:t>
            </a:r>
            <a:r>
              <a:rPr spc="350" dirty="0"/>
              <a:t> </a:t>
            </a:r>
            <a:r>
              <a:rPr spc="-5" dirty="0"/>
              <a:t>шлягеров </a:t>
            </a:r>
            <a:r>
              <a:rPr spc="-10" dirty="0"/>
              <a:t>белорусских </a:t>
            </a:r>
            <a:r>
              <a:rPr spc="-5" dirty="0"/>
              <a:t>поп-звезд.</a:t>
            </a:r>
            <a:r>
              <a:rPr spc="350" dirty="0"/>
              <a:t> </a:t>
            </a:r>
            <a:r>
              <a:rPr spc="-10" dirty="0"/>
              <a:t>Плодотворно </a:t>
            </a:r>
            <a:r>
              <a:rPr spc="-15" dirty="0"/>
              <a:t>сотрудничает </a:t>
            </a:r>
            <a:r>
              <a:rPr spc="-350" dirty="0"/>
              <a:t> </a:t>
            </a:r>
            <a:r>
              <a:rPr spc="-5" dirty="0"/>
              <a:t>с </a:t>
            </a:r>
            <a:r>
              <a:rPr spc="-10" dirty="0"/>
              <a:t>издательским домом </a:t>
            </a:r>
            <a:r>
              <a:rPr spc="-5" dirty="0"/>
              <a:t>«Звязда», </a:t>
            </a:r>
            <a:r>
              <a:rPr spc="-15" dirty="0"/>
              <a:t>благодаря которому </a:t>
            </a:r>
            <a:r>
              <a:rPr spc="-5" dirty="0"/>
              <a:t>в формате </a:t>
            </a:r>
            <a:r>
              <a:rPr spc="-10" dirty="0"/>
              <a:t>полноценных </a:t>
            </a:r>
            <a:r>
              <a:rPr spc="-5" dirty="0"/>
              <a:t> </a:t>
            </a:r>
            <a:r>
              <a:rPr spc="-15" dirty="0"/>
              <a:t>художественных</a:t>
            </a:r>
            <a:r>
              <a:rPr spc="10" dirty="0"/>
              <a:t> </a:t>
            </a:r>
            <a:r>
              <a:rPr spc="-10" dirty="0"/>
              <a:t>произведений</a:t>
            </a:r>
            <a:r>
              <a:rPr spc="15" dirty="0"/>
              <a:t> </a:t>
            </a:r>
            <a:r>
              <a:rPr spc="-5" dirty="0"/>
              <a:t>были</a:t>
            </a:r>
            <a:r>
              <a:rPr spc="-10" dirty="0"/>
              <a:t> </a:t>
            </a:r>
            <a:r>
              <a:rPr spc="-5" dirty="0"/>
              <a:t>выпущены</a:t>
            </a:r>
            <a:r>
              <a:rPr spc="-10" dirty="0"/>
              <a:t> </a:t>
            </a:r>
            <a:r>
              <a:rPr spc="-5" dirty="0"/>
              <a:t>ее</a:t>
            </a:r>
            <a:r>
              <a:rPr spc="20" dirty="0"/>
              <a:t> </a:t>
            </a:r>
            <a:r>
              <a:rPr spc="-5" dirty="0"/>
              <a:t>киносказки.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82641" y="917905"/>
            <a:ext cx="398272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ТУРОВА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Елена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Викторовна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1144905" algn="l"/>
                <a:tab pos="2594610" algn="l"/>
              </a:tabLst>
            </a:pP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арист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ки</a:t>
            </a:r>
            <a:r>
              <a:rPr sz="1600" b="1" spc="10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spc="-30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жи</a:t>
            </a:r>
            <a:r>
              <a:rPr sz="1600" b="1" spc="-15" dirty="0">
                <a:latin typeface="Calibri"/>
                <a:cs typeface="Calibri"/>
              </a:rPr>
              <a:t>с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5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анимацион</a:t>
            </a:r>
            <a:r>
              <a:rPr sz="1600" spc="-10" dirty="0">
                <a:latin typeface="Calibri"/>
                <a:cs typeface="Calibri"/>
              </a:rPr>
              <a:t>но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1278" y="1852422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08404" y="5151120"/>
            <a:ext cx="1951989" cy="1499870"/>
            <a:chOff x="1708404" y="5151120"/>
            <a:chExt cx="1951989" cy="14998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760" y="5392905"/>
              <a:ext cx="427530" cy="4145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8404" y="5151120"/>
              <a:ext cx="1499616" cy="149961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89808" y="5910186"/>
            <a:ext cx="336239" cy="4814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870959" y="4357115"/>
            <a:ext cx="8028940" cy="2461260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710" marR="81280" algn="just">
              <a:lnSpc>
                <a:spcPts val="1440"/>
              </a:lnSpc>
              <a:spcBef>
                <a:spcPts val="409"/>
              </a:spcBef>
            </a:pP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«Сверхзадача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режиссера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—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прежде: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учить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Разумному,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Доброму,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Вечному. 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Человеку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хочется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верить,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жизнь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устроена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справедливо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добро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победит</a:t>
            </a:r>
            <a:r>
              <a:rPr sz="1500" i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итоге,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1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нужно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сдаваться.</a:t>
            </a:r>
            <a:endParaRPr sz="1500">
              <a:latin typeface="Arial"/>
              <a:cs typeface="Arial"/>
            </a:endParaRPr>
          </a:p>
          <a:p>
            <a:pPr marL="92710" marR="81915" algn="just">
              <a:lnSpc>
                <a:spcPct val="80100"/>
              </a:lnSpc>
              <a:spcBef>
                <a:spcPts val="610"/>
              </a:spcBef>
            </a:pP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Если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учить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этому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детства,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рискуем вырастить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бездушное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поколение.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самом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нежном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возрасте, когда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дети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учатся понимать,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запоминать происходящее,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очень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важно,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они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смотрят,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впитывают.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На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этом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формируется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личность.</a:t>
            </a:r>
            <a:endParaRPr sz="1500">
              <a:latin typeface="Arial"/>
              <a:cs typeface="Arial"/>
            </a:endParaRPr>
          </a:p>
          <a:p>
            <a:pPr marL="92710" marR="80645" algn="just">
              <a:lnSpc>
                <a:spcPts val="1440"/>
              </a:lnSpc>
              <a:spcBef>
                <a:spcPts val="585"/>
              </a:spcBef>
            </a:pP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Отличительное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свойство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нашей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анимации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—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не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доброе,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светлое,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душевное кино. Это кино,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которое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отвечает всем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самым гуманным идеям, которые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обычно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заложены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Фильмы,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которые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учат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любви,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взаимовыручке, </a:t>
            </a:r>
            <a:r>
              <a:rPr sz="1500" i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практически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учат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человеком.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думаю,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одна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главных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отличительных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черт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нашего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кино».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356" y="5719064"/>
            <a:ext cx="1339850" cy="581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715" indent="107950" algn="r">
              <a:lnSpc>
                <a:spcPts val="1340"/>
              </a:lnSpc>
              <a:spcBef>
                <a:spcPts val="430"/>
              </a:spcBef>
            </a:pP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5" dirty="0">
                <a:latin typeface="Calibri"/>
                <a:cs typeface="Calibri"/>
              </a:rPr>
              <a:t>ид</a:t>
            </a:r>
            <a:r>
              <a:rPr sz="1400" i="1" dirty="0">
                <a:latin typeface="Calibri"/>
                <a:cs typeface="Calibri"/>
              </a:rPr>
              <a:t>ео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«</a:t>
            </a:r>
            <a:r>
              <a:rPr sz="1400" i="1" dirty="0">
                <a:latin typeface="Calibri"/>
                <a:cs typeface="Calibri"/>
              </a:rPr>
              <a:t>„</a:t>
            </a:r>
            <a:r>
              <a:rPr sz="1400" i="1" spc="-10" dirty="0">
                <a:latin typeface="Calibri"/>
                <a:cs typeface="Calibri"/>
              </a:rPr>
              <a:t>З</a:t>
            </a:r>
            <a:r>
              <a:rPr sz="1400" i="1" dirty="0">
                <a:latin typeface="Calibri"/>
                <a:cs typeface="Calibri"/>
              </a:rPr>
              <a:t>вё</a:t>
            </a:r>
            <a:r>
              <a:rPr sz="1400" i="1" spc="-10" dirty="0">
                <a:latin typeface="Calibri"/>
                <a:cs typeface="Calibri"/>
              </a:rPr>
              <a:t>з</a:t>
            </a:r>
            <a:r>
              <a:rPr sz="1400" i="1" dirty="0">
                <a:latin typeface="Calibri"/>
                <a:cs typeface="Calibri"/>
              </a:rPr>
              <a:t>ды  седь</a:t>
            </a:r>
            <a:r>
              <a:rPr sz="1400" i="1" spc="-5" dirty="0">
                <a:latin typeface="Calibri"/>
                <a:cs typeface="Calibri"/>
              </a:rPr>
              <a:t>мог</a:t>
            </a:r>
            <a:r>
              <a:rPr sz="1400" i="1" dirty="0">
                <a:latin typeface="Calibri"/>
                <a:cs typeface="Calibri"/>
              </a:rPr>
              <a:t>о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не</a:t>
            </a:r>
            <a:r>
              <a:rPr sz="1400" i="1" spc="-5" dirty="0">
                <a:latin typeface="Calibri"/>
                <a:cs typeface="Calibri"/>
              </a:rPr>
              <a:t>ба</a:t>
            </a:r>
            <a:r>
              <a:rPr sz="1400" i="1" dirty="0">
                <a:latin typeface="Calibri"/>
                <a:cs typeface="Calibri"/>
              </a:rPr>
              <a:t>“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  Бресте»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(4:04)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4616450" cy="4718685"/>
            <a:chOff x="80772" y="12191"/>
            <a:chExt cx="4616450" cy="4718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0011" y="1655064"/>
              <a:ext cx="3067812" cy="3066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5439" y="1650491"/>
              <a:ext cx="3077210" cy="3075940"/>
            </a:xfrm>
            <a:custGeom>
              <a:avLst/>
              <a:gdLst/>
              <a:ahLst/>
              <a:cxnLst/>
              <a:rect l="l" t="t" r="r" b="b"/>
              <a:pathLst>
                <a:path w="3077210" h="3075940">
                  <a:moveTo>
                    <a:pt x="0" y="3075431"/>
                  </a:moveTo>
                  <a:lnTo>
                    <a:pt x="3076956" y="3075431"/>
                  </a:lnTo>
                  <a:lnTo>
                    <a:pt x="3076956" y="0"/>
                  </a:lnTo>
                  <a:lnTo>
                    <a:pt x="0" y="0"/>
                  </a:lnTo>
                  <a:lnTo>
                    <a:pt x="0" y="3075431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87047" y="656244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4826" y="2094102"/>
            <a:ext cx="6417310" cy="2677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Кинорежиссер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киностудии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«Беларусьфильм»,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актер,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сценарист.</a:t>
            </a:r>
            <a:endParaRPr sz="1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latin typeface="Calibri"/>
                <a:cs typeface="Calibri"/>
              </a:rPr>
              <a:t>В 1998 </a:t>
            </a:r>
            <a:r>
              <a:rPr sz="1600" spc="-20" dirty="0">
                <a:latin typeface="Calibri"/>
                <a:cs typeface="Calibri"/>
              </a:rPr>
              <a:t>году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Иван Павлов </a:t>
            </a:r>
            <a:r>
              <a:rPr sz="1600" spc="-10" dirty="0">
                <a:latin typeface="Calibri"/>
                <a:cs typeface="Calibri"/>
              </a:rPr>
              <a:t>окончил Белорусскую академию </a:t>
            </a:r>
            <a:r>
              <a:rPr sz="1600" spc="-5" dirty="0">
                <a:latin typeface="Calibri"/>
                <a:cs typeface="Calibri"/>
              </a:rPr>
              <a:t>искусств </a:t>
            </a:r>
            <a:r>
              <a:rPr sz="1600" dirty="0">
                <a:latin typeface="Calibri"/>
                <a:cs typeface="Calibri"/>
              </a:rPr>
              <a:t>по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специальности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«Режиссер</a:t>
            </a:r>
            <a:r>
              <a:rPr sz="1600" spc="-5" dirty="0">
                <a:latin typeface="Calibri"/>
                <a:cs typeface="Calibri"/>
              </a:rPr>
              <a:t> игрового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кино».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1993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работает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киностудии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«Беларусьфильм».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600" spc="-20" dirty="0">
                <a:latin typeface="Calibri"/>
                <a:cs typeface="Calibri"/>
              </a:rPr>
              <a:t>Творческая </a:t>
            </a:r>
            <a:r>
              <a:rPr sz="1600" spc="-10" dirty="0">
                <a:latin typeface="Calibri"/>
                <a:cs typeface="Calibri"/>
              </a:rPr>
              <a:t>карьера </a:t>
            </a:r>
            <a:r>
              <a:rPr sz="1600" spc="-5" dirty="0">
                <a:latin typeface="Calibri"/>
                <a:cs typeface="Calibri"/>
              </a:rPr>
              <a:t>Ивана </a:t>
            </a:r>
            <a:r>
              <a:rPr sz="1600" spc="-10" dirty="0">
                <a:latin typeface="Calibri"/>
                <a:cs typeface="Calibri"/>
              </a:rPr>
              <a:t>Михайловича </a:t>
            </a:r>
            <a:r>
              <a:rPr sz="1600" spc="-5" dirty="0">
                <a:latin typeface="Calibri"/>
                <a:cs typeface="Calibri"/>
              </a:rPr>
              <a:t>насчитывает </a:t>
            </a:r>
            <a:r>
              <a:rPr sz="1600" spc="-10" dirty="0">
                <a:latin typeface="Calibri"/>
                <a:cs typeface="Calibri"/>
              </a:rPr>
              <a:t>более </a:t>
            </a:r>
            <a:r>
              <a:rPr sz="1600" dirty="0">
                <a:latin typeface="Calibri"/>
                <a:cs typeface="Calibri"/>
              </a:rPr>
              <a:t>40 </a:t>
            </a:r>
            <a:r>
              <a:rPr sz="1600" spc="-5" dirty="0">
                <a:latin typeface="Calibri"/>
                <a:cs typeface="Calibri"/>
              </a:rPr>
              <a:t>актерских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ролей,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12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режиссерских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сценария.</a:t>
            </a:r>
            <a:endParaRPr sz="16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1205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феврале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2023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фильм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режиссера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«Подрыв»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одержал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победу</a:t>
            </a:r>
            <a:r>
              <a:rPr sz="1600" spc="-5" dirty="0">
                <a:latin typeface="Calibri"/>
                <a:cs typeface="Calibri"/>
              </a:rPr>
              <a:t> в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республиканском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конкурсе</a:t>
            </a:r>
            <a:r>
              <a:rPr sz="1600" spc="-5" dirty="0">
                <a:latin typeface="Calibri"/>
                <a:cs typeface="Calibri"/>
              </a:rPr>
              <a:t> 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номинации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«Лучший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фильм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патриотической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тематики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игровой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форме»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2022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5352" y="918159"/>
            <a:ext cx="2854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ПАВЛОВ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Иван</a:t>
            </a:r>
            <a:r>
              <a:rPr sz="2800" b="1" spc="-4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Михайлович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7102" y="1899666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8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82540" y="5250179"/>
            <a:ext cx="6487795" cy="1270000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92075" marR="80645" algn="just">
              <a:lnSpc>
                <a:spcPts val="1730"/>
              </a:lnSpc>
              <a:spcBef>
                <a:spcPts val="675"/>
              </a:spcBef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«В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первую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очередь,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мы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снимаем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кино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на</a:t>
            </a:r>
            <a:r>
              <a:rPr sz="1600" i="1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зрительскую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аудиторию.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Может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мы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не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делаем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такие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блокбастеры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Марвел,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но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мы снимаем кино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наших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людях и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нашей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истории, о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жизни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 событиях,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которые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были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в нашей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стране,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а не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только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выдуманных».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1808" y="5858399"/>
            <a:ext cx="336239" cy="4829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8885" y="5269462"/>
            <a:ext cx="428989" cy="4145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1370" y="5031230"/>
            <a:ext cx="1374386" cy="13743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9935" y="5538622"/>
            <a:ext cx="136334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ts val="151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Видео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«Трейлер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к</a:t>
            </a:r>
            <a:endParaRPr sz="1400">
              <a:latin typeface="Calibri"/>
              <a:cs typeface="Calibri"/>
            </a:endParaRPr>
          </a:p>
          <a:p>
            <a:pPr marR="8255" algn="r">
              <a:lnSpc>
                <a:spcPts val="1345"/>
              </a:lnSpc>
            </a:pPr>
            <a:r>
              <a:rPr sz="1400" i="1" spc="-5" dirty="0">
                <a:latin typeface="Calibri"/>
                <a:cs typeface="Calibri"/>
              </a:rPr>
              <a:t>фильму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345"/>
              </a:lnSpc>
            </a:pPr>
            <a:r>
              <a:rPr sz="1400" i="1" spc="-5" dirty="0">
                <a:latin typeface="Calibri"/>
                <a:cs typeface="Calibri"/>
              </a:rPr>
              <a:t>„Подрыв“»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(2023)</a:t>
            </a:r>
            <a:endParaRPr sz="1400">
              <a:latin typeface="Calibri"/>
              <a:cs typeface="Calibri"/>
            </a:endParaRPr>
          </a:p>
          <a:p>
            <a:pPr marR="8255" algn="r">
              <a:lnSpc>
                <a:spcPts val="1510"/>
              </a:lnSpc>
            </a:pPr>
            <a:r>
              <a:rPr sz="1400" i="1" spc="-5" dirty="0">
                <a:latin typeface="Calibri"/>
                <a:cs typeface="Calibri"/>
              </a:rPr>
              <a:t>(1.59)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144" y="158495"/>
            <a:ext cx="11892915" cy="1767839"/>
            <a:chOff x="299144" y="158495"/>
            <a:chExt cx="11892915" cy="17678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144" y="216407"/>
              <a:ext cx="1514415" cy="1709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3540" y="158495"/>
              <a:ext cx="10538460" cy="1515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17665" y="1856308"/>
            <a:ext cx="5088255" cy="390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881113"/>
                </a:solidFill>
                <a:latin typeface="Arial Black"/>
                <a:cs typeface="Arial Black"/>
              </a:rPr>
              <a:t>АНОНС</a:t>
            </a:r>
            <a:endParaRPr sz="72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2535"/>
              </a:spcBef>
            </a:pPr>
            <a:r>
              <a:rPr sz="2400" spc="-5" dirty="0">
                <a:latin typeface="Microsoft Sans Serif"/>
                <a:cs typeface="Microsoft Sans Serif"/>
              </a:rPr>
              <a:t>Следующая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тема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ШАГа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«Славные</a:t>
            </a:r>
            <a:r>
              <a:rPr sz="28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имена </a:t>
            </a: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науке </a:t>
            </a:r>
            <a:r>
              <a:rPr sz="2800" spc="-9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28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образовании»</a:t>
            </a:r>
            <a:endParaRPr sz="2800">
              <a:latin typeface="Arial Black"/>
              <a:cs typeface="Arial Black"/>
            </a:endParaRPr>
          </a:p>
          <a:p>
            <a:pPr marL="1017269" marR="130175" indent="-880110">
              <a:lnSpc>
                <a:spcPct val="100000"/>
              </a:lnSpc>
              <a:spcBef>
                <a:spcPts val="20"/>
              </a:spcBef>
            </a:pPr>
            <a:r>
              <a:rPr sz="2400" i="1" spc="-5" dirty="0">
                <a:latin typeface="Calibri"/>
                <a:cs typeface="Calibri"/>
              </a:rPr>
              <a:t>(о деятелях науки, представителях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системы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образования)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РОДИНА</a:t>
            </a:r>
            <a:r>
              <a:rPr spc="-35" dirty="0"/>
              <a:t> </a:t>
            </a:r>
            <a:r>
              <a:rPr dirty="0"/>
              <a:t>МОЯ</a:t>
            </a:r>
            <a:r>
              <a:rPr spc="-30" dirty="0"/>
              <a:t> </a:t>
            </a:r>
            <a:r>
              <a:rPr dirty="0"/>
              <a:t>БЕЛАРУСЬ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539" y="816863"/>
            <a:ext cx="4440555" cy="1515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73910" y="988567"/>
            <a:ext cx="3566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3C5F9D"/>
                </a:solidFill>
                <a:latin typeface="Arial Black"/>
                <a:cs typeface="Arial Black"/>
              </a:rPr>
              <a:t>В</a:t>
            </a:r>
            <a:r>
              <a:rPr sz="5400" spc="-10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spc="-5" dirty="0">
                <a:solidFill>
                  <a:srgbClr val="3C5F9D"/>
                </a:solidFill>
                <a:latin typeface="Arial Black"/>
                <a:cs typeface="Arial Black"/>
              </a:rPr>
              <a:t>ЛИЦАХ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59" y="1923286"/>
            <a:ext cx="5650992" cy="4809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3459" y="643168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5740">
              <a:lnSpc>
                <a:spcPct val="100000"/>
              </a:lnSpc>
              <a:spcBef>
                <a:spcPts val="105"/>
              </a:spcBef>
            </a:pPr>
            <a:r>
              <a:rPr dirty="0"/>
              <a:t>Викторина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9334" y="131063"/>
            <a:ext cx="10963275" cy="1529715"/>
            <a:chOff x="599334" y="131063"/>
            <a:chExt cx="10963275" cy="1529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34" y="131063"/>
              <a:ext cx="1002389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3656" y="1156348"/>
              <a:ext cx="7148625" cy="5042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71213" y="1016635"/>
            <a:ext cx="7184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РОДИНА</a:t>
            </a:r>
            <a:r>
              <a:rPr sz="4000" spc="5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МОЯ</a:t>
            </a: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БЕЛАРУСЬ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1459" y="1377645"/>
            <a:ext cx="3296285" cy="11321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1213" y="1504010"/>
            <a:ext cx="2647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В</a:t>
            </a:r>
            <a:r>
              <a:rPr sz="4000" spc="-80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ЛИЦАХ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641" y="3706668"/>
            <a:ext cx="2740692" cy="19412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544" y="208788"/>
            <a:ext cx="3127248" cy="2662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7" y="6562445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7598" y="732790"/>
            <a:ext cx="909828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ts val="2735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своих</a:t>
            </a:r>
            <a:r>
              <a:rPr sz="2400" i="1" spc="-5" dirty="0">
                <a:latin typeface="Calibri"/>
                <a:cs typeface="Calibri"/>
              </a:rPr>
              <a:t> выступлениях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А.Г.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Лукашенко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отмечал: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0"/>
              </a:spcBef>
            </a:pPr>
            <a:r>
              <a:rPr sz="2400" i="1" spc="-5" dirty="0">
                <a:latin typeface="Calibri"/>
                <a:cs typeface="Calibri"/>
              </a:rPr>
              <a:t>«Мы</a:t>
            </a:r>
            <a:r>
              <a:rPr sz="2400" i="1" spc="-10" dirty="0">
                <a:latin typeface="Calibri"/>
                <a:cs typeface="Calibri"/>
              </a:rPr>
              <a:t> должны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сделать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все для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того,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чтобы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сберечь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приумножить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наше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культурное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наследие,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воспитать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 нем новое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поколение.</a:t>
            </a:r>
            <a:endParaRPr sz="2400">
              <a:latin typeface="Calibri"/>
              <a:cs typeface="Calibri"/>
            </a:endParaRPr>
          </a:p>
          <a:p>
            <a:pPr marL="12700" marR="263525">
              <a:lnSpc>
                <a:spcPts val="2590"/>
              </a:lnSpc>
              <a:spcBef>
                <a:spcPts val="5"/>
              </a:spcBef>
            </a:pPr>
            <a:r>
              <a:rPr sz="2400" i="1" spc="-10" dirty="0">
                <a:latin typeface="Calibri"/>
                <a:cs typeface="Calibri"/>
              </a:rPr>
              <a:t>Беларусь,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безусловно,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страна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талантливых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людей.</a:t>
            </a:r>
            <a:r>
              <a:rPr sz="2400" i="1" dirty="0">
                <a:latin typeface="Calibri"/>
                <a:cs typeface="Calibri"/>
              </a:rPr>
              <a:t> У</a:t>
            </a:r>
            <a:r>
              <a:rPr sz="2400" i="1" spc="-5" dirty="0">
                <a:latin typeface="Calibri"/>
                <a:cs typeface="Calibri"/>
              </a:rPr>
              <a:t> нас созданы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условия</a:t>
            </a:r>
            <a:r>
              <a:rPr sz="2400" i="1" dirty="0">
                <a:latin typeface="Calibri"/>
                <a:cs typeface="Calibri"/>
              </a:rPr>
              <a:t> для раскрытия, реализации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творческого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потенциала».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5112" y="4143755"/>
            <a:ext cx="1982470" cy="1390015"/>
            <a:chOff x="515112" y="4143755"/>
            <a:chExt cx="1982470" cy="1390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4143755"/>
              <a:ext cx="1982343" cy="1389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4172711"/>
              <a:ext cx="1879092" cy="1286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4068" y="41727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1664715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24"/>
                  </a:lnTo>
                  <a:lnTo>
                    <a:pt x="1857296" y="1166142"/>
                  </a:lnTo>
                  <a:lnTo>
                    <a:pt x="1831985" y="1205947"/>
                  </a:lnTo>
                  <a:lnTo>
                    <a:pt x="1798783" y="1239149"/>
                  </a:lnTo>
                  <a:lnTo>
                    <a:pt x="1758978" y="1264460"/>
                  </a:lnTo>
                  <a:lnTo>
                    <a:pt x="1713860" y="1280592"/>
                  </a:lnTo>
                  <a:lnTo>
                    <a:pt x="1664715" y="1286256"/>
                  </a:lnTo>
                  <a:lnTo>
                    <a:pt x="214375" y="1286256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9708" y="46352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1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4220" y="4169536"/>
            <a:ext cx="1885950" cy="1292860"/>
            <a:chOff x="2784220" y="4169536"/>
            <a:chExt cx="1885950" cy="12928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395" y="4172711"/>
              <a:ext cx="1879092" cy="12862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87395" y="41727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24"/>
                  </a:lnTo>
                  <a:lnTo>
                    <a:pt x="1857296" y="1166142"/>
                  </a:lnTo>
                  <a:lnTo>
                    <a:pt x="1831985" y="1205947"/>
                  </a:lnTo>
                  <a:lnTo>
                    <a:pt x="1798783" y="1239149"/>
                  </a:lnTo>
                  <a:lnTo>
                    <a:pt x="1758978" y="1264460"/>
                  </a:lnTo>
                  <a:lnTo>
                    <a:pt x="1713860" y="1280592"/>
                  </a:lnTo>
                  <a:lnTo>
                    <a:pt x="1664716" y="1286256"/>
                  </a:lnTo>
                  <a:lnTo>
                    <a:pt x="214376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63367" y="4635246"/>
            <a:ext cx="1328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Black"/>
                <a:cs typeface="Arial Black"/>
              </a:rPr>
              <a:t>Вопрос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2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01767" y="4143755"/>
            <a:ext cx="1982470" cy="1390015"/>
            <a:chOff x="5001767" y="4143755"/>
            <a:chExt cx="1982470" cy="139001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767" y="4143755"/>
              <a:ext cx="1982342" cy="1389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0723" y="4172711"/>
              <a:ext cx="1879092" cy="1286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30723" y="41727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24"/>
                  </a:lnTo>
                  <a:lnTo>
                    <a:pt x="1857296" y="1166142"/>
                  </a:lnTo>
                  <a:lnTo>
                    <a:pt x="1831985" y="1205947"/>
                  </a:lnTo>
                  <a:lnTo>
                    <a:pt x="1798783" y="1239149"/>
                  </a:lnTo>
                  <a:lnTo>
                    <a:pt x="1758978" y="1264460"/>
                  </a:lnTo>
                  <a:lnTo>
                    <a:pt x="1713860" y="1280592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07329" y="46352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3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45095" y="4143755"/>
            <a:ext cx="1982470" cy="1390015"/>
            <a:chOff x="7245095" y="4143755"/>
            <a:chExt cx="1982470" cy="139001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5095" y="4143755"/>
              <a:ext cx="1982343" cy="1389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4051" y="4172711"/>
              <a:ext cx="1879092" cy="12862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74051" y="41727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24"/>
                  </a:lnTo>
                  <a:lnTo>
                    <a:pt x="1857296" y="1166142"/>
                  </a:lnTo>
                  <a:lnTo>
                    <a:pt x="1831985" y="1205947"/>
                  </a:lnTo>
                  <a:lnTo>
                    <a:pt x="1798783" y="1239149"/>
                  </a:lnTo>
                  <a:lnTo>
                    <a:pt x="1758978" y="1264460"/>
                  </a:lnTo>
                  <a:lnTo>
                    <a:pt x="1713860" y="1280592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51166" y="46352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4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88423" y="4143755"/>
            <a:ext cx="1982470" cy="1390015"/>
            <a:chOff x="9488423" y="4143755"/>
            <a:chExt cx="1982470" cy="13900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8423" y="4143755"/>
              <a:ext cx="1982343" cy="1389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7379" y="4172711"/>
              <a:ext cx="1879092" cy="12862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17379" y="41727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24"/>
                  </a:lnTo>
                  <a:lnTo>
                    <a:pt x="1857296" y="1166142"/>
                  </a:lnTo>
                  <a:lnTo>
                    <a:pt x="1831985" y="1205947"/>
                  </a:lnTo>
                  <a:lnTo>
                    <a:pt x="1798783" y="1239149"/>
                  </a:lnTo>
                  <a:lnTo>
                    <a:pt x="1758978" y="1264460"/>
                  </a:lnTo>
                  <a:lnTo>
                    <a:pt x="1713860" y="1280592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795129" y="46352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5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9369" y="5645442"/>
            <a:ext cx="351902" cy="50389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2697" y="5645442"/>
            <a:ext cx="351902" cy="50389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4502" y="5697258"/>
            <a:ext cx="351902" cy="50389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9607" y="5645442"/>
            <a:ext cx="352947" cy="50389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46106" y="5622582"/>
            <a:ext cx="351902" cy="50389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17828" y="3305936"/>
            <a:ext cx="9483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Ответьте</a:t>
            </a:r>
            <a:r>
              <a:rPr sz="4000" spc="20" dirty="0">
                <a:solidFill>
                  <a:srgbClr val="375F91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375F91"/>
                </a:solidFill>
                <a:latin typeface="Arial Black"/>
                <a:cs typeface="Arial Black"/>
              </a:rPr>
              <a:t>на</a:t>
            </a:r>
            <a:r>
              <a:rPr sz="4000" spc="-15" dirty="0">
                <a:solidFill>
                  <a:srgbClr val="375F91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вопросы</a:t>
            </a:r>
            <a:r>
              <a:rPr sz="4000" spc="-15" dirty="0">
                <a:solidFill>
                  <a:srgbClr val="375F91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викторины: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5960" y="5087111"/>
            <a:ext cx="703935" cy="7054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21479" y="5140452"/>
            <a:ext cx="705446" cy="703999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512052" y="5155691"/>
            <a:ext cx="2871470" cy="715010"/>
            <a:chOff x="6512052" y="5155691"/>
            <a:chExt cx="2871470" cy="71501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2052" y="5155691"/>
              <a:ext cx="703999" cy="70393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77656" y="5164835"/>
              <a:ext cx="705446" cy="70544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042904" y="5140452"/>
            <a:ext cx="703935" cy="703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7259" y="643168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9984" y="4197441"/>
            <a:ext cx="558101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-100" dirty="0">
                <a:solidFill>
                  <a:srgbClr val="881113"/>
                </a:solidFill>
                <a:latin typeface="Arial Black"/>
                <a:cs typeface="Arial Black"/>
              </a:rPr>
              <a:t>Хранители</a:t>
            </a:r>
            <a:r>
              <a:rPr sz="3350" spc="-125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3350" spc="-100" dirty="0">
                <a:solidFill>
                  <a:srgbClr val="881113"/>
                </a:solidFill>
                <a:latin typeface="Arial Black"/>
                <a:cs typeface="Arial Black"/>
              </a:rPr>
              <a:t>прекрасного</a:t>
            </a:r>
            <a:endParaRPr sz="33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9334" y="131063"/>
            <a:ext cx="3396615" cy="2784475"/>
            <a:chOff x="599334" y="131063"/>
            <a:chExt cx="3396615" cy="278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34" y="131063"/>
              <a:ext cx="1002389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254507"/>
              <a:ext cx="3125724" cy="26609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3655" y="1156348"/>
            <a:ext cx="7148625" cy="5042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РОДИНА</a:t>
            </a:r>
            <a:r>
              <a:rPr spc="5" dirty="0"/>
              <a:t> </a:t>
            </a:r>
            <a:r>
              <a:rPr spc="-5" dirty="0"/>
              <a:t>МОЯ</a:t>
            </a:r>
            <a:r>
              <a:rPr spc="-10" dirty="0"/>
              <a:t> </a:t>
            </a:r>
            <a:r>
              <a:rPr spc="-5" dirty="0"/>
              <a:t>БЕЛАРУСЬ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1459" y="1377645"/>
            <a:ext cx="3296285" cy="11321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71213" y="1504010"/>
            <a:ext cx="2647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В</a:t>
            </a:r>
            <a:r>
              <a:rPr sz="4000" spc="-80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ЛИЦАХ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0946" y="3398011"/>
            <a:ext cx="3789688" cy="29033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3970020" cy="6727190"/>
            <a:chOff x="80772" y="12191"/>
            <a:chExt cx="3970020" cy="6727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3" y="1437131"/>
              <a:ext cx="2493264" cy="37414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3811" y="1432559"/>
              <a:ext cx="2502535" cy="3750945"/>
            </a:xfrm>
            <a:custGeom>
              <a:avLst/>
              <a:gdLst/>
              <a:ahLst/>
              <a:cxnLst/>
              <a:rect l="l" t="t" r="r" b="b"/>
              <a:pathLst>
                <a:path w="2502535" h="3750945">
                  <a:moveTo>
                    <a:pt x="0" y="3750564"/>
                  </a:moveTo>
                  <a:lnTo>
                    <a:pt x="2502408" y="3750564"/>
                  </a:lnTo>
                  <a:lnTo>
                    <a:pt x="2502408" y="0"/>
                  </a:lnTo>
                  <a:lnTo>
                    <a:pt x="0" y="0"/>
                  </a:lnTo>
                  <a:lnTo>
                    <a:pt x="0" y="3750564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73" y="5440149"/>
              <a:ext cx="428989" cy="4145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36" y="5207507"/>
              <a:ext cx="1531619" cy="15316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687047" y="656244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500" y="3516833"/>
            <a:ext cx="7268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3615" algn="l"/>
                <a:tab pos="2035175" algn="l"/>
                <a:tab pos="3734435" algn="l"/>
                <a:tab pos="5005705" algn="l"/>
                <a:tab pos="5958205" algn="l"/>
                <a:tab pos="6933565" algn="l"/>
              </a:tabLst>
            </a:pPr>
            <a:r>
              <a:rPr sz="1600" spc="-5" dirty="0">
                <a:latin typeface="Calibri"/>
                <a:cs typeface="Calibri"/>
              </a:rPr>
              <a:t>Раб</a:t>
            </a:r>
            <a:r>
              <a:rPr sz="1600" spc="-1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тала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4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лист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80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70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дарс</a:t>
            </a:r>
            <a:r>
              <a:rPr sz="1600" spc="-5" dirty="0">
                <a:latin typeface="Calibri"/>
                <a:cs typeface="Calibri"/>
              </a:rPr>
              <a:t>тв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н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ц</a:t>
            </a:r>
            <a:r>
              <a:rPr sz="1600" spc="-5" dirty="0">
                <a:latin typeface="Calibri"/>
                <a:cs typeface="Calibri"/>
              </a:rPr>
              <a:t>ерт</a:t>
            </a:r>
            <a:r>
              <a:rPr sz="1600" spc="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ор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стра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ла</a:t>
            </a:r>
            <a:r>
              <a:rPr sz="1600" spc="-15" dirty="0">
                <a:latin typeface="Calibri"/>
                <a:cs typeface="Calibri"/>
              </a:rPr>
              <a:t>р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си</a:t>
            </a:r>
            <a:r>
              <a:rPr sz="1600" dirty="0">
                <a:latin typeface="Calibri"/>
                <a:cs typeface="Calibri"/>
              </a:rPr>
              <a:t>	п</a:t>
            </a:r>
            <a:r>
              <a:rPr sz="1600" spc="-4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д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4500" y="3684549"/>
            <a:ext cx="5911850" cy="9855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-10" dirty="0">
                <a:latin typeface="Calibri"/>
                <a:cs typeface="Calibri"/>
              </a:rPr>
              <a:t>управлением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Михаила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Финберга.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31200"/>
              </a:lnSpc>
            </a:pPr>
            <a:r>
              <a:rPr sz="1600" spc="-5" dirty="0">
                <a:latin typeface="Calibri"/>
                <a:cs typeface="Calibri"/>
              </a:rPr>
              <a:t>Лауреат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многочисленных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международных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фестивалей.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Имеет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Благодарность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Президента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Республики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Беларусь.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0558" y="888618"/>
            <a:ext cx="7311390" cy="2653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ДОРОФЕЕВА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Ирина</a:t>
            </a: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Аркадьевна</a:t>
            </a:r>
            <a:endParaRPr sz="2800">
              <a:latin typeface="Calibri"/>
              <a:cs typeface="Calibri"/>
            </a:endParaRPr>
          </a:p>
          <a:p>
            <a:pPr marL="56515" marR="5080" algn="just">
              <a:lnSpc>
                <a:spcPct val="100000"/>
              </a:lnSpc>
              <a:spcBef>
                <a:spcPts val="1855"/>
              </a:spcBef>
            </a:pPr>
            <a:r>
              <a:rPr sz="1600" b="1" spc="-10" dirty="0">
                <a:latin typeface="Calibri"/>
                <a:cs typeface="Calibri"/>
              </a:rPr>
              <a:t>Заведующий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кафедрой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эстрады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Белорусского</a:t>
            </a:r>
            <a:r>
              <a:rPr sz="1600" spc="-10" dirty="0">
                <a:latin typeface="Calibri"/>
                <a:cs typeface="Calibri"/>
              </a:rPr>
              <a:t> государственного </a:t>
            </a:r>
            <a:r>
              <a:rPr sz="1600" spc="-5" dirty="0">
                <a:latin typeface="Calibri"/>
                <a:cs typeface="Calibri"/>
              </a:rPr>
              <a:t> университета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культуры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эстрадная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певица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заслуженная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артистка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Республики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Беларусь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56515" marR="508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alibri"/>
                <a:cs typeface="Calibri"/>
              </a:rPr>
              <a:t>Профессиональную </a:t>
            </a:r>
            <a:r>
              <a:rPr sz="1600" spc="-10" dirty="0">
                <a:latin typeface="Calibri"/>
                <a:cs typeface="Calibri"/>
              </a:rPr>
              <a:t>музыкальную карьеру </a:t>
            </a:r>
            <a:r>
              <a:rPr sz="1600" spc="-5" dirty="0">
                <a:latin typeface="Calibri"/>
                <a:cs typeface="Calibri"/>
              </a:rPr>
              <a:t>начала в 12 </a:t>
            </a:r>
            <a:r>
              <a:rPr sz="1600" spc="-20" dirty="0">
                <a:latin typeface="Calibri"/>
                <a:cs typeface="Calibri"/>
              </a:rPr>
              <a:t>лет.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dirty="0">
                <a:latin typeface="Calibri"/>
                <a:cs typeface="Calibri"/>
              </a:rPr>
              <a:t>1994 </a:t>
            </a:r>
            <a:r>
              <a:rPr sz="1600" spc="-25" dirty="0">
                <a:latin typeface="Calibri"/>
                <a:cs typeface="Calibri"/>
              </a:rPr>
              <a:t>году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победила 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первом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республиканском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молодых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исполнителей</a:t>
            </a:r>
            <a:r>
              <a:rPr sz="1600" spc="-10" dirty="0">
                <a:latin typeface="Calibri"/>
                <a:cs typeface="Calibri"/>
              </a:rPr>
              <a:t> «Молодечно-94»,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после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которого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была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приглашена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Василием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Раинчиком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ансамбль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«Верасы».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6521" y="1803654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8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32147" y="4846320"/>
            <a:ext cx="7312659" cy="1838325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 marR="81280" algn="just">
              <a:lnSpc>
                <a:spcPct val="100000"/>
              </a:lnSpc>
              <a:spcBef>
                <a:spcPts val="305"/>
              </a:spcBef>
            </a:pP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«Успех</a:t>
            </a:r>
            <a:r>
              <a:rPr sz="1500" i="1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отождествляю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ежедневным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трудом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результатом.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Сталкиваешься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трудностями,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проблемами,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потерями,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неудачами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преодолеваешь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становишься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выше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себя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вчерашней.</a:t>
            </a:r>
            <a:endParaRPr sz="1500">
              <a:latin typeface="Arial"/>
              <a:cs typeface="Arial"/>
            </a:endParaRPr>
          </a:p>
          <a:p>
            <a:pPr marL="92710" marR="82550" algn="just">
              <a:lnSpc>
                <a:spcPct val="100000"/>
              </a:lnSpc>
              <a:spcBef>
                <a:spcPts val="600"/>
              </a:spcBef>
            </a:pP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Успех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когда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тебя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есть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желание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двигаться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вперёд,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есть</a:t>
            </a:r>
            <a:r>
              <a:rPr sz="1500" i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идеи,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мысли, перспективы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есть знание, что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реализацию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планов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достаточно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сил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возможностей.</a:t>
            </a:r>
            <a:endParaRPr sz="1500">
              <a:latin typeface="Arial"/>
              <a:cs typeface="Arial"/>
            </a:endParaRPr>
          </a:p>
          <a:p>
            <a:pPr marL="92710" algn="just">
              <a:lnSpc>
                <a:spcPct val="100000"/>
              </a:lnSpc>
              <a:spcBef>
                <a:spcPts val="605"/>
              </a:spcBef>
            </a:pP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Успех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стоит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приравнивать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к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популярности,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разные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понятия».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8285" y="5981843"/>
            <a:ext cx="337283" cy="4829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1134" y="5775147"/>
            <a:ext cx="1329055" cy="7518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55930" marR="5080" indent="-212090" algn="r">
              <a:lnSpc>
                <a:spcPct val="80000"/>
              </a:lnSpc>
              <a:spcBef>
                <a:spcPts val="439"/>
              </a:spcBef>
            </a:pP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5" dirty="0">
                <a:latin typeface="Calibri"/>
                <a:cs typeface="Calibri"/>
              </a:rPr>
              <a:t>ид</a:t>
            </a:r>
            <a:r>
              <a:rPr sz="1400" i="1" dirty="0">
                <a:latin typeface="Calibri"/>
                <a:cs typeface="Calibri"/>
              </a:rPr>
              <a:t>ео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«</a:t>
            </a:r>
            <a:r>
              <a:rPr sz="1400" i="1" dirty="0">
                <a:latin typeface="Calibri"/>
                <a:cs typeface="Calibri"/>
              </a:rPr>
              <a:t>Ир</a:t>
            </a:r>
            <a:r>
              <a:rPr sz="1400" i="1" spc="-5" dirty="0">
                <a:latin typeface="Calibri"/>
                <a:cs typeface="Calibri"/>
              </a:rPr>
              <a:t>и</a:t>
            </a:r>
            <a:r>
              <a:rPr sz="1400" i="1" dirty="0">
                <a:latin typeface="Calibri"/>
                <a:cs typeface="Calibri"/>
              </a:rPr>
              <a:t>на  </a:t>
            </a:r>
            <a:r>
              <a:rPr sz="1400" i="1" spc="-20" dirty="0">
                <a:latin typeface="Calibri"/>
                <a:cs typeface="Calibri"/>
              </a:rPr>
              <a:t>Д</a:t>
            </a:r>
            <a:r>
              <a:rPr sz="1400" i="1" spc="-5" dirty="0">
                <a:latin typeface="Calibri"/>
                <a:cs typeface="Calibri"/>
              </a:rPr>
              <a:t>оро</a:t>
            </a:r>
            <a:r>
              <a:rPr sz="1400" i="1" spc="-10" dirty="0">
                <a:latin typeface="Calibri"/>
                <a:cs typeface="Calibri"/>
              </a:rPr>
              <a:t>ф</a:t>
            </a:r>
            <a:r>
              <a:rPr sz="1400" i="1" dirty="0">
                <a:latin typeface="Calibri"/>
                <a:cs typeface="Calibri"/>
              </a:rPr>
              <a:t>еева</a:t>
            </a:r>
            <a:endParaRPr sz="1400">
              <a:latin typeface="Calibri"/>
              <a:cs typeface="Calibri"/>
            </a:endParaRPr>
          </a:p>
          <a:p>
            <a:pPr marL="81280" marR="5080" indent="-68580" algn="r">
              <a:lnSpc>
                <a:spcPct val="80000"/>
              </a:lnSpc>
            </a:pPr>
            <a:r>
              <a:rPr sz="1400" i="1" spc="-5" dirty="0">
                <a:latin typeface="Calibri"/>
                <a:cs typeface="Calibri"/>
              </a:rPr>
              <a:t>„</a:t>
            </a:r>
            <a:r>
              <a:rPr sz="1400" i="1" dirty="0">
                <a:latin typeface="Calibri"/>
                <a:cs typeface="Calibri"/>
              </a:rPr>
              <a:t>Всё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начи</a:t>
            </a:r>
            <a:r>
              <a:rPr sz="1400" i="1" spc="5" dirty="0">
                <a:latin typeface="Calibri"/>
                <a:cs typeface="Calibri"/>
              </a:rPr>
              <a:t>н</a:t>
            </a:r>
            <a:r>
              <a:rPr sz="1400" i="1" spc="-5" dirty="0">
                <a:latin typeface="Calibri"/>
                <a:cs typeface="Calibri"/>
              </a:rPr>
              <a:t>ае</a:t>
            </a:r>
            <a:r>
              <a:rPr sz="1400" i="1" dirty="0">
                <a:latin typeface="Calibri"/>
                <a:cs typeface="Calibri"/>
              </a:rPr>
              <a:t>тся  с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любви“»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(3:53)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4377055" cy="6734809"/>
            <a:chOff x="80772" y="12191"/>
            <a:chExt cx="4377055" cy="67348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9" y="1400555"/>
              <a:ext cx="3259835" cy="37109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4147" y="1395983"/>
              <a:ext cx="3268979" cy="3720465"/>
            </a:xfrm>
            <a:custGeom>
              <a:avLst/>
              <a:gdLst/>
              <a:ahLst/>
              <a:cxnLst/>
              <a:rect l="l" t="t" r="r" b="b"/>
              <a:pathLst>
                <a:path w="3268979" h="3720465">
                  <a:moveTo>
                    <a:pt x="0" y="3720084"/>
                  </a:moveTo>
                  <a:lnTo>
                    <a:pt x="3268979" y="3720084"/>
                  </a:lnTo>
                  <a:lnTo>
                    <a:pt x="3268979" y="0"/>
                  </a:lnTo>
                  <a:lnTo>
                    <a:pt x="0" y="0"/>
                  </a:lnTo>
                  <a:lnTo>
                    <a:pt x="0" y="372008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" y="4959094"/>
              <a:ext cx="3177540" cy="1787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6463" y="5661775"/>
              <a:ext cx="336239" cy="4814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763247" y="6562445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99747" y="6591740"/>
            <a:ext cx="762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2439" y="1853311"/>
            <a:ext cx="6938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9035" algn="l"/>
                <a:tab pos="1998345" algn="l"/>
                <a:tab pos="2999740" algn="l"/>
                <a:tab pos="4176395" algn="l"/>
                <a:tab pos="5466080" algn="l"/>
              </a:tabLst>
            </a:pPr>
            <a:r>
              <a:rPr sz="1600" b="1" spc="-10" dirty="0">
                <a:latin typeface="Calibri"/>
                <a:cs typeface="Calibri"/>
              </a:rPr>
              <a:t>Скульптор,	</a:t>
            </a:r>
            <a:r>
              <a:rPr sz="1600" b="1" spc="-5" dirty="0">
                <a:latin typeface="Calibri"/>
                <a:cs typeface="Calibri"/>
              </a:rPr>
              <a:t>доцент	</a:t>
            </a:r>
            <a:r>
              <a:rPr sz="1600" b="1" spc="-15" dirty="0">
                <a:latin typeface="Calibri"/>
                <a:cs typeface="Calibri"/>
              </a:rPr>
              <a:t>кафедры	</a:t>
            </a:r>
            <a:r>
              <a:rPr sz="1600" spc="-10" dirty="0">
                <a:latin typeface="Calibri"/>
                <a:cs typeface="Calibri"/>
              </a:rPr>
              <a:t>скульптуры	Белорусской	государственной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2439" y="1994179"/>
            <a:ext cx="6941184" cy="30137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1600" spc="-10" dirty="0">
                <a:latin typeface="Calibri"/>
                <a:cs typeface="Calibri"/>
              </a:rPr>
              <a:t>академии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искусств.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1600" spc="-5" dirty="0">
                <a:latin typeface="Calibri"/>
                <a:cs typeface="Calibri"/>
              </a:rPr>
              <a:t>Автор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скульптурной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композиции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«Врата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памяти»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мемориальном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комплексе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«Тростенец».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работал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над</a:t>
            </a:r>
            <a:r>
              <a:rPr sz="1600" spc="-5" dirty="0">
                <a:latin typeface="Calibri"/>
                <a:cs typeface="Calibri"/>
              </a:rPr>
              <a:t> проектом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-5" dirty="0">
                <a:latin typeface="Calibri"/>
                <a:cs typeface="Calibri"/>
              </a:rPr>
              <a:t> мемориала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«Тростенец»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более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восьми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лет.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создание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скульптурной</a:t>
            </a:r>
            <a:r>
              <a:rPr sz="1600" spc="-5" dirty="0">
                <a:latin typeface="Calibri"/>
                <a:cs typeface="Calibri"/>
              </a:rPr>
              <a:t> композиции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ему</a:t>
            </a:r>
            <a:r>
              <a:rPr sz="1600" spc="-5" dirty="0">
                <a:latin typeface="Calibri"/>
                <a:cs typeface="Calibri"/>
              </a:rPr>
              <a:t> была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присуждена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Государственная </a:t>
            </a:r>
            <a:r>
              <a:rPr sz="1600" spc="-5" dirty="0">
                <a:latin typeface="Calibri"/>
                <a:cs typeface="Calibri"/>
              </a:rPr>
              <a:t>премия </a:t>
            </a:r>
            <a:r>
              <a:rPr sz="1600" spc="-10" dirty="0">
                <a:latin typeface="Calibri"/>
                <a:cs typeface="Calibri"/>
              </a:rPr>
              <a:t>Республики </a:t>
            </a:r>
            <a:r>
              <a:rPr sz="1600" spc="-15" dirty="0">
                <a:latin typeface="Calibri"/>
                <a:cs typeface="Calibri"/>
              </a:rPr>
              <a:t>Беларусь </a:t>
            </a:r>
            <a:r>
              <a:rPr sz="1600" spc="-5" dirty="0">
                <a:latin typeface="Calibri"/>
                <a:cs typeface="Calibri"/>
              </a:rPr>
              <a:t>в области литературы, искусства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архитектуры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2020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год.</a:t>
            </a:r>
            <a:endParaRPr sz="1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795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2005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г.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Константин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Костюченко</a:t>
            </a:r>
            <a:r>
              <a:rPr sz="1600" spc="-5" dirty="0">
                <a:latin typeface="Calibri"/>
                <a:cs typeface="Calibri"/>
              </a:rPr>
              <a:t> стал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стипендиатом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специального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Президента </a:t>
            </a:r>
            <a:r>
              <a:rPr sz="1600" spc="-10" dirty="0">
                <a:latin typeface="Calibri"/>
                <a:cs typeface="Calibri"/>
              </a:rPr>
              <a:t>Республики </a:t>
            </a:r>
            <a:r>
              <a:rPr sz="1600" spc="-15" dirty="0">
                <a:latin typeface="Calibri"/>
                <a:cs typeface="Calibri"/>
              </a:rPr>
              <a:t>Беларусь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0" dirty="0">
                <a:latin typeface="Calibri"/>
                <a:cs typeface="Calibri"/>
              </a:rPr>
              <a:t>поддержке талантливой </a:t>
            </a:r>
            <a:r>
              <a:rPr sz="1600" spc="-20" dirty="0">
                <a:latin typeface="Calibri"/>
                <a:cs typeface="Calibri"/>
              </a:rPr>
              <a:t>молодежи,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 в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2015-м </a:t>
            </a:r>
            <a:r>
              <a:rPr sz="1600" spc="-10" dirty="0">
                <a:latin typeface="Calibri"/>
                <a:cs typeface="Calibri"/>
              </a:rPr>
              <a:t>ему </a:t>
            </a:r>
            <a:r>
              <a:rPr sz="1600" spc="-5" dirty="0">
                <a:latin typeface="Calibri"/>
                <a:cs typeface="Calibri"/>
              </a:rPr>
              <a:t>был присужден грант Президента </a:t>
            </a:r>
            <a:r>
              <a:rPr sz="1600" spc="-10" dirty="0">
                <a:latin typeface="Calibri"/>
                <a:cs typeface="Calibri"/>
              </a:rPr>
              <a:t>Республики </a:t>
            </a:r>
            <a:r>
              <a:rPr sz="1600" spc="-15" dirty="0">
                <a:latin typeface="Calibri"/>
                <a:cs typeface="Calibri"/>
              </a:rPr>
              <a:t>Беларусь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области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культуры.</a:t>
            </a:r>
            <a:r>
              <a:rPr sz="1600" spc="-10" dirty="0">
                <a:latin typeface="Calibri"/>
                <a:cs typeface="Calibri"/>
              </a:rPr>
              <a:t> Участвовал</a:t>
            </a:r>
            <a:r>
              <a:rPr sz="1600" spc="-5" dirty="0">
                <a:latin typeface="Calibri"/>
                <a:cs typeface="Calibri"/>
              </a:rPr>
              <a:t> 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Венецианской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биеннале</a:t>
            </a:r>
            <a:r>
              <a:rPr sz="1600" dirty="0">
                <a:latin typeface="Calibri"/>
                <a:cs typeface="Calibri"/>
              </a:rPr>
              <a:t> со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скульптурой</a:t>
            </a:r>
            <a:r>
              <a:rPr sz="1600" spc="-5" dirty="0">
                <a:latin typeface="Calibri"/>
                <a:cs typeface="Calibri"/>
              </a:rPr>
              <a:t> «Распятие»,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занимался</a:t>
            </a:r>
            <a:r>
              <a:rPr sz="1600" spc="-10" dirty="0">
                <a:latin typeface="Calibri"/>
                <a:cs typeface="Calibri"/>
              </a:rPr>
              <a:t> оформлением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нескольких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залов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Дворца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Независимости.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2439" y="859281"/>
            <a:ext cx="42786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881113"/>
                </a:solidFill>
                <a:latin typeface="Calibri"/>
                <a:cs typeface="Calibri"/>
              </a:rPr>
              <a:t>КОСТЮЧЕНКО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Константин Александрович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3741" y="181737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92979" y="5084064"/>
            <a:ext cx="7007859" cy="1600200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 marR="81280" algn="just">
              <a:lnSpc>
                <a:spcPts val="1620"/>
              </a:lnSpc>
              <a:spcBef>
                <a:spcPts val="325"/>
              </a:spcBef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Думаю,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успеха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можно добиться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всем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в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любое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время.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Главное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любить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свое</a:t>
            </a:r>
            <a:r>
              <a:rPr sz="1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дело.</a:t>
            </a:r>
            <a:endParaRPr sz="1500">
              <a:latin typeface="Arial"/>
              <a:cs typeface="Arial"/>
            </a:endParaRPr>
          </a:p>
          <a:p>
            <a:pPr marL="92710" marR="80645" algn="just">
              <a:lnSpc>
                <a:spcPts val="1620"/>
              </a:lnSpc>
              <a:spcBef>
                <a:spcPts val="600"/>
              </a:spcBef>
            </a:pP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Я с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детства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научился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успевать: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спортивную секцию посетить,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домашнее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сделать,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дворе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погулять.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Учился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правильно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распределять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время.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Навыки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самоорганизации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пригодились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время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учебы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академии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искусств.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Уставал,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осознания,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расту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профессионально,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получал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наслаждение».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4480560" cy="5044440"/>
            <a:chOff x="80772" y="12191"/>
            <a:chExt cx="4480560" cy="5044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0" y="911352"/>
              <a:ext cx="2763011" cy="41452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687047" y="656244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42554" y="1960245"/>
            <a:ext cx="351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0875" algn="l"/>
              </a:tabLst>
            </a:pPr>
            <a:r>
              <a:rPr sz="1800" spc="-5" dirty="0">
                <a:latin typeface="Calibri"/>
                <a:cs typeface="Calibri"/>
              </a:rPr>
              <a:t>Национального	</a:t>
            </a:r>
            <a:r>
              <a:rPr sz="1800" spc="-10" dirty="0">
                <a:latin typeface="Calibri"/>
                <a:cs typeface="Calibri"/>
              </a:rPr>
              <a:t>академического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3945" y="2234565"/>
            <a:ext cx="6863080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драматического</a:t>
            </a:r>
            <a:r>
              <a:rPr sz="1800" spc="5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театра</a:t>
            </a:r>
            <a:r>
              <a:rPr sz="1800" spc="6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имени</a:t>
            </a:r>
            <a:r>
              <a:rPr sz="1800" spc="5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М.</a:t>
            </a:r>
            <a:r>
              <a:rPr sz="1800" spc="6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Горького,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актер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театра</a:t>
            </a:r>
            <a:r>
              <a:rPr sz="1800" spc="6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кино,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артист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Беларусь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кино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дебютировал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2006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году,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снявшись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фильмах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«Вызов-2»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«Вакцина». </a:t>
            </a:r>
            <a:r>
              <a:rPr sz="1800" spc="-5" dirty="0">
                <a:latin typeface="Calibri"/>
                <a:cs typeface="Calibri"/>
              </a:rPr>
              <a:t>На счету актера </a:t>
            </a:r>
            <a:r>
              <a:rPr sz="1800" spc="-10" dirty="0">
                <a:latin typeface="Calibri"/>
                <a:cs typeface="Calibri"/>
              </a:rPr>
              <a:t>более </a:t>
            </a:r>
            <a:r>
              <a:rPr sz="1800" spc="-5" dirty="0">
                <a:latin typeface="Calibri"/>
                <a:cs typeface="Calibri"/>
              </a:rPr>
              <a:t>100 работ </a:t>
            </a:r>
            <a:r>
              <a:rPr sz="1800" dirty="0">
                <a:latin typeface="Calibri"/>
                <a:cs typeface="Calibri"/>
              </a:rPr>
              <a:t>в кино и </a:t>
            </a:r>
            <a:r>
              <a:rPr sz="1800" spc="-5" dirty="0">
                <a:latin typeface="Calibri"/>
                <a:cs typeface="Calibri"/>
              </a:rPr>
              <a:t>театральных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спектаклях.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Calibri"/>
                <a:cs typeface="Calibri"/>
              </a:rPr>
              <a:t>Принимает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активное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участие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государственных</a:t>
            </a:r>
            <a:r>
              <a:rPr sz="1800" spc="-5" dirty="0">
                <a:latin typeface="Calibri"/>
                <a:cs typeface="Calibri"/>
              </a:rPr>
              <a:t> специальных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мероприятиях,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проводимых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Министерством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культуры,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социально </a:t>
            </a:r>
            <a:r>
              <a:rPr sz="1800" dirty="0">
                <a:latin typeface="Calibri"/>
                <a:cs typeface="Calibri"/>
              </a:rPr>
              <a:t>значимых </a:t>
            </a:r>
            <a:r>
              <a:rPr sz="1800" spc="-20" dirty="0">
                <a:latin typeface="Calibri"/>
                <a:cs typeface="Calibri"/>
              </a:rPr>
              <a:t>культурных </a:t>
            </a:r>
            <a:r>
              <a:rPr sz="1800" spc="-5" dirty="0">
                <a:latin typeface="Calibri"/>
                <a:cs typeface="Calibri"/>
              </a:rPr>
              <a:t>мероприятиях. </a:t>
            </a:r>
            <a:r>
              <a:rPr sz="1800" spc="-10" dirty="0">
                <a:latin typeface="Calibri"/>
                <a:cs typeface="Calibri"/>
              </a:rPr>
              <a:t>Ведет </a:t>
            </a:r>
            <a:r>
              <a:rPr sz="1800" spc="-5" dirty="0">
                <a:latin typeface="Calibri"/>
                <a:cs typeface="Calibri"/>
              </a:rPr>
              <a:t>праздничные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концерты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государственные</a:t>
            </a:r>
            <a:r>
              <a:rPr sz="1800" spc="-5" dirty="0">
                <a:latin typeface="Calibri"/>
                <a:cs typeface="Calibri"/>
              </a:rPr>
              <a:t> мероприятия.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Сотрудничает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телевидением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Межгосударственной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телерадиокомпанией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«МИР».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945" y="898601"/>
            <a:ext cx="2980690" cy="1361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ЧЕРНЕЦКИЙ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Руслан</a:t>
            </a: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Иосифович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  <a:tabLst>
                <a:tab pos="1286510" algn="l"/>
                <a:tab pos="236093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ущ</a:t>
            </a:r>
            <a:r>
              <a:rPr sz="1800" spc="-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й	</a:t>
            </a:r>
            <a:r>
              <a:rPr sz="1800" spc="-5" dirty="0">
                <a:latin typeface="Calibri"/>
                <a:cs typeface="Calibri"/>
              </a:rPr>
              <a:t>ма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ер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2238" y="1856994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79092" y="5312664"/>
            <a:ext cx="8190230" cy="1298575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92075" marR="83820" algn="just">
              <a:lnSpc>
                <a:spcPts val="1939"/>
              </a:lnSpc>
              <a:spcBef>
                <a:spcPts val="1215"/>
              </a:spcBef>
            </a:pP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«Главное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равнодушными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к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своей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Родине,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к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нашей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истории. </a:t>
            </a:r>
            <a:r>
              <a:rPr sz="1800" i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Нужно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стремиться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вникать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происходящее.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Важно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знать,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было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раньше, чтобы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снова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повторить </a:t>
            </a:r>
            <a:r>
              <a:rPr sz="1800" i="1" spc="-30" dirty="0">
                <a:solidFill>
                  <a:srgbClr val="FFFFFF"/>
                </a:solidFill>
                <a:latin typeface="Arial"/>
                <a:cs typeface="Arial"/>
              </a:rPr>
              <a:t>тех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же ошибок.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Испытаний нашей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стране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 ее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историю</a:t>
            </a:r>
            <a:r>
              <a:rPr sz="1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выпало немало».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2744" y="5373622"/>
            <a:ext cx="1872614" cy="1422400"/>
            <a:chOff x="2142744" y="5373622"/>
            <a:chExt cx="1872614" cy="142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744" y="5373622"/>
              <a:ext cx="1421892" cy="1421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6361" y="5627601"/>
              <a:ext cx="428989" cy="4145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6236" y="6147959"/>
              <a:ext cx="336239" cy="4829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99747" y="659174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0603" y="1814017"/>
            <a:ext cx="7157084" cy="228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Заведующий</a:t>
            </a:r>
            <a:r>
              <a:rPr sz="1600" spc="-5" dirty="0">
                <a:latin typeface="Calibri"/>
                <a:cs typeface="Calibri"/>
              </a:rPr>
              <a:t> труппой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оперы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Национального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академического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Большого</a:t>
            </a:r>
            <a:r>
              <a:rPr sz="1600" spc="-5" dirty="0">
                <a:latin typeface="Calibri"/>
                <a:cs typeface="Calibri"/>
              </a:rPr>
              <a:t> театра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оперы и </a:t>
            </a:r>
            <a:r>
              <a:rPr sz="1600" spc="-10" dirty="0">
                <a:latin typeface="Calibri"/>
                <a:cs typeface="Calibri"/>
              </a:rPr>
              <a:t>балета Республики </a:t>
            </a:r>
            <a:r>
              <a:rPr sz="1600" spc="-15" dirty="0">
                <a:latin typeface="Calibri"/>
                <a:cs typeface="Calibri"/>
              </a:rPr>
              <a:t>Беларусь, </a:t>
            </a:r>
            <a:r>
              <a:rPr sz="1600" b="1" spc="-10" dirty="0">
                <a:latin typeface="Calibri"/>
                <a:cs typeface="Calibri"/>
              </a:rPr>
              <a:t>народная </a:t>
            </a:r>
            <a:r>
              <a:rPr sz="1600" b="1" spc="-5" dirty="0">
                <a:latin typeface="Calibri"/>
                <a:cs typeface="Calibri"/>
              </a:rPr>
              <a:t>артистка </a:t>
            </a:r>
            <a:r>
              <a:rPr sz="1600" b="1" spc="-10" dirty="0">
                <a:latin typeface="Calibri"/>
                <a:cs typeface="Calibri"/>
              </a:rPr>
              <a:t>Республики Беларусь</a:t>
            </a:r>
            <a:r>
              <a:rPr sz="1600" spc="-10" dirty="0">
                <a:latin typeface="Calibri"/>
                <a:cs typeface="Calibri"/>
              </a:rPr>
              <a:t>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Доцент,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профессор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Белорусской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государственной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академии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музыки.</a:t>
            </a:r>
            <a:endParaRPr sz="1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205"/>
              </a:spcBef>
            </a:pPr>
            <a:r>
              <a:rPr sz="1600" spc="-10" dirty="0">
                <a:latin typeface="Calibri"/>
                <a:cs typeface="Calibri"/>
              </a:rPr>
              <a:t>Является</a:t>
            </a:r>
            <a:r>
              <a:rPr sz="1600" spc="-5" dirty="0">
                <a:latin typeface="Calibri"/>
                <a:cs typeface="Calibri"/>
              </a:rPr>
              <a:t> постоянной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участницей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гала-концертов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Большого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театра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Беларуси, </a:t>
            </a:r>
            <a:r>
              <a:rPr sz="1600" spc="-5" dirty="0">
                <a:latin typeface="Calibri"/>
                <a:cs typeface="Calibri"/>
              </a:rPr>
              <a:t> приуроченных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знаковым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датам.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latin typeface="Calibri"/>
                <a:cs typeface="Calibri"/>
              </a:rPr>
              <a:t>Регулярно</a:t>
            </a:r>
            <a:r>
              <a:rPr sz="1600" spc="-10" dirty="0">
                <a:latin typeface="Calibri"/>
                <a:cs typeface="Calibri"/>
              </a:rPr>
              <a:t> представляет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белорусское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оперное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знаковых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государственных</a:t>
            </a:r>
            <a:r>
              <a:rPr sz="1600" spc="-5" dirty="0">
                <a:latin typeface="Calibri"/>
                <a:cs typeface="Calibri"/>
              </a:rPr>
              <a:t> мероприятиях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международных</a:t>
            </a:r>
            <a:r>
              <a:rPr sz="1600" spc="-5" dirty="0">
                <a:latin typeface="Calibri"/>
                <a:cs typeface="Calibri"/>
              </a:rPr>
              <a:t> фестивалях.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Член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жюри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республиканских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5" dirty="0">
                <a:latin typeface="Calibri"/>
                <a:cs typeface="Calibri"/>
              </a:rPr>
              <a:t>международных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конкурсов.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188" y="1400555"/>
            <a:ext cx="679704" cy="5090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70603" y="778205"/>
            <a:ext cx="313944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Москвина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Анастасия</a:t>
            </a: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Игоревна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2573" y="1757933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27803" y="4155947"/>
            <a:ext cx="7313930" cy="2592705"/>
          </a:xfrm>
          <a:prstGeom prst="rect">
            <a:avLst/>
          </a:prstGeom>
          <a:solidFill>
            <a:srgbClr val="2B436E">
              <a:alpha val="65097"/>
            </a:srgbClr>
          </a:solidFill>
          <a:ln w="12192">
            <a:solidFill>
              <a:srgbClr val="2B436E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1440" marR="83185" algn="just">
              <a:lnSpc>
                <a:spcPct val="90000"/>
              </a:lnSpc>
              <a:spcBef>
                <a:spcPts val="155"/>
              </a:spcBef>
            </a:pP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«Главное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меня —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это здоровье родных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мир на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земле. 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Хочется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каждый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день радоваться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всему прекрасному,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тебя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окружает.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Мне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очень повезло: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могу петь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сцене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Большого театра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Беларуси,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слушать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великолепные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голоса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солистов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нашей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оперы,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хора,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игру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оркестра,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работать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с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концертмейстерами,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режиссерами,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дирижерами,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с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теми,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кто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помогает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в </a:t>
            </a:r>
            <a:r>
              <a:rPr sz="1500" i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моем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становлении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как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музыканта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делает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меня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профессионального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артиста.</a:t>
            </a:r>
            <a:endParaRPr sz="1500">
              <a:latin typeface="Arial"/>
              <a:cs typeface="Arial"/>
            </a:endParaRPr>
          </a:p>
          <a:p>
            <a:pPr marL="91440" marR="83185" algn="just">
              <a:lnSpc>
                <a:spcPts val="1620"/>
              </a:lnSpc>
              <a:spcBef>
                <a:spcPts val="625"/>
              </a:spcBef>
            </a:pP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Государство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оказывает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колоссальную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поддержку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в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сфере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культуры,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благодаря чему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мы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занимаемся своим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любимым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делом.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нет большего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счастья,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осознавать,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живешь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прекрасной,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мирной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синеокой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Беларуси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можешь петь,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играть,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рисовать,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танцевать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радость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всем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почитателям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нашего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таланта».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65147" y="1036319"/>
            <a:ext cx="2665730" cy="4290060"/>
            <a:chOff x="1565147" y="1036319"/>
            <a:chExt cx="2665730" cy="42900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4291" y="1045463"/>
              <a:ext cx="2647188" cy="42717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9719" y="1040891"/>
              <a:ext cx="2656840" cy="4281170"/>
            </a:xfrm>
            <a:custGeom>
              <a:avLst/>
              <a:gdLst/>
              <a:ahLst/>
              <a:cxnLst/>
              <a:rect l="l" t="t" r="r" b="b"/>
              <a:pathLst>
                <a:path w="2656840" h="4281170">
                  <a:moveTo>
                    <a:pt x="0" y="4280916"/>
                  </a:moveTo>
                  <a:lnTo>
                    <a:pt x="2656332" y="4280916"/>
                  </a:lnTo>
                  <a:lnTo>
                    <a:pt x="2656332" y="0"/>
                  </a:lnTo>
                  <a:lnTo>
                    <a:pt x="0" y="0"/>
                  </a:lnTo>
                  <a:lnTo>
                    <a:pt x="0" y="4280916"/>
                  </a:lnTo>
                  <a:close/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5381" y="5861405"/>
            <a:ext cx="1728470" cy="75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515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Видео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«Зорка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Венера»</a:t>
            </a:r>
            <a:endParaRPr sz="1400">
              <a:latin typeface="Calibri"/>
              <a:cs typeface="Calibri"/>
            </a:endParaRPr>
          </a:p>
          <a:p>
            <a:pPr marL="12700" marR="5080" indent="248285" algn="r">
              <a:lnSpc>
                <a:spcPct val="80000"/>
              </a:lnSpc>
              <a:spcBef>
                <a:spcPts val="170"/>
              </a:spcBef>
            </a:pPr>
            <a:r>
              <a:rPr sz="1400" i="1" spc="-5" dirty="0">
                <a:latin typeface="Calibri"/>
                <a:cs typeface="Calibri"/>
              </a:rPr>
              <a:t>(Владимир </a:t>
            </a:r>
            <a:r>
              <a:rPr sz="1400" i="1" spc="-20" dirty="0">
                <a:latin typeface="Calibri"/>
                <a:cs typeface="Calibri"/>
              </a:rPr>
              <a:t>Громов,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А</a:t>
            </a:r>
            <a:r>
              <a:rPr sz="1400" i="1" spc="5" dirty="0">
                <a:latin typeface="Calibri"/>
                <a:cs typeface="Calibri"/>
              </a:rPr>
              <a:t>н</a:t>
            </a:r>
            <a:r>
              <a:rPr sz="1400" i="1" spc="-5" dirty="0">
                <a:latin typeface="Calibri"/>
                <a:cs typeface="Calibri"/>
              </a:rPr>
              <a:t>ас</a:t>
            </a:r>
            <a:r>
              <a:rPr sz="1400" i="1" spc="5" dirty="0">
                <a:latin typeface="Calibri"/>
                <a:cs typeface="Calibri"/>
              </a:rPr>
              <a:t>т</a:t>
            </a:r>
            <a:r>
              <a:rPr sz="1400" i="1" spc="-5" dirty="0">
                <a:latin typeface="Calibri"/>
                <a:cs typeface="Calibri"/>
              </a:rPr>
              <a:t>аси</a:t>
            </a:r>
            <a:r>
              <a:rPr sz="1400" i="1" dirty="0">
                <a:latin typeface="Calibri"/>
                <a:cs typeface="Calibri"/>
              </a:rPr>
              <a:t>я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Мос</a:t>
            </a:r>
            <a:r>
              <a:rPr sz="1400" i="1" spc="-15" dirty="0">
                <a:latin typeface="Calibri"/>
                <a:cs typeface="Calibri"/>
              </a:rPr>
              <a:t>к</a:t>
            </a:r>
            <a:r>
              <a:rPr sz="1400" i="1" dirty="0">
                <a:latin typeface="Calibri"/>
                <a:cs typeface="Calibri"/>
              </a:rPr>
              <a:t>вина)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345"/>
              </a:lnSpc>
            </a:pPr>
            <a:r>
              <a:rPr sz="1400" i="1" spc="-5" dirty="0">
                <a:latin typeface="Calibri"/>
                <a:cs typeface="Calibri"/>
              </a:rPr>
              <a:t>(4:49)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12191"/>
            <a:ext cx="11867515" cy="6594475"/>
            <a:chOff x="80772" y="12191"/>
            <a:chExt cx="11867515" cy="6594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88" y="1400555"/>
              <a:ext cx="679704" cy="509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4291" y="990600"/>
              <a:ext cx="3048000" cy="4030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9719" y="986028"/>
              <a:ext cx="3057525" cy="4040504"/>
            </a:xfrm>
            <a:custGeom>
              <a:avLst/>
              <a:gdLst/>
              <a:ahLst/>
              <a:cxnLst/>
              <a:rect l="l" t="t" r="r" b="b"/>
              <a:pathLst>
                <a:path w="3057525" h="4040504">
                  <a:moveTo>
                    <a:pt x="0" y="4040124"/>
                  </a:moveTo>
                  <a:lnTo>
                    <a:pt x="3057144" y="4040124"/>
                  </a:lnTo>
                  <a:lnTo>
                    <a:pt x="3057144" y="0"/>
                  </a:lnTo>
                  <a:lnTo>
                    <a:pt x="0" y="0"/>
                  </a:lnTo>
                  <a:lnTo>
                    <a:pt x="0" y="4040124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8" y="4503420"/>
              <a:ext cx="2894076" cy="20924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40251" y="4937759"/>
              <a:ext cx="8402320" cy="1663064"/>
            </a:xfrm>
            <a:custGeom>
              <a:avLst/>
              <a:gdLst/>
              <a:ahLst/>
              <a:cxnLst/>
              <a:rect l="l" t="t" r="r" b="b"/>
              <a:pathLst>
                <a:path w="8402320" h="1663065">
                  <a:moveTo>
                    <a:pt x="8401812" y="0"/>
                  </a:moveTo>
                  <a:lnTo>
                    <a:pt x="0" y="0"/>
                  </a:lnTo>
                  <a:lnTo>
                    <a:pt x="0" y="1662683"/>
                  </a:lnTo>
                  <a:lnTo>
                    <a:pt x="8401812" y="1662683"/>
                  </a:lnTo>
                  <a:lnTo>
                    <a:pt x="8401812" y="0"/>
                  </a:lnTo>
                  <a:close/>
                </a:path>
              </a:pathLst>
            </a:custGeom>
            <a:solidFill>
              <a:srgbClr val="2B436E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0251" y="4937759"/>
              <a:ext cx="8402320" cy="1663064"/>
            </a:xfrm>
            <a:custGeom>
              <a:avLst/>
              <a:gdLst/>
              <a:ahLst/>
              <a:cxnLst/>
              <a:rect l="l" t="t" r="r" b="b"/>
              <a:pathLst>
                <a:path w="8402320" h="1663065">
                  <a:moveTo>
                    <a:pt x="0" y="1662683"/>
                  </a:moveTo>
                  <a:lnTo>
                    <a:pt x="8401812" y="1662683"/>
                  </a:lnTo>
                  <a:lnTo>
                    <a:pt x="8401812" y="0"/>
                  </a:lnTo>
                  <a:lnTo>
                    <a:pt x="0" y="0"/>
                  </a:lnTo>
                  <a:lnTo>
                    <a:pt x="0" y="1662683"/>
                  </a:lnTo>
                  <a:close/>
                </a:path>
              </a:pathLst>
            </a:custGeom>
            <a:ln w="12192">
              <a:solidFill>
                <a:srgbClr val="2B43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04359" y="1835022"/>
            <a:ext cx="6941184" cy="2317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425"/>
              </a:spcBef>
            </a:pPr>
            <a:r>
              <a:rPr sz="1800" spc="-15" dirty="0">
                <a:latin typeface="Calibri"/>
                <a:cs typeface="Calibri"/>
              </a:rPr>
              <a:t>Художественный руководитель </a:t>
            </a:r>
            <a:r>
              <a:rPr sz="1800" spc="-10" dirty="0">
                <a:latin typeface="Calibri"/>
                <a:cs typeface="Calibri"/>
              </a:rPr>
              <a:t>заслуженного коллектива Республики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Беларусь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«Театр-студия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киноактера»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киностудии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«Беларусьфильм»,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кинорежиссер-постановщик </a:t>
            </a:r>
            <a:r>
              <a:rPr sz="1800" spc="-15" dirty="0">
                <a:latin typeface="Calibri"/>
                <a:cs typeface="Calibri"/>
              </a:rPr>
              <a:t>художественного </a:t>
            </a:r>
            <a:r>
              <a:rPr sz="1800" dirty="0">
                <a:latin typeface="Calibri"/>
                <a:cs typeface="Calibri"/>
              </a:rPr>
              <a:t>кино, </a:t>
            </a:r>
            <a:r>
              <a:rPr sz="1800" b="1" spc="-10" dirty="0">
                <a:latin typeface="Calibri"/>
                <a:cs typeface="Calibri"/>
              </a:rPr>
              <a:t>народный </a:t>
            </a:r>
            <a:r>
              <a:rPr sz="1800" b="1" spc="-5" dirty="0">
                <a:latin typeface="Calibri"/>
                <a:cs typeface="Calibri"/>
              </a:rPr>
              <a:t>артист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Беларусь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ts val="1839"/>
              </a:lnSpc>
              <a:spcBef>
                <a:spcPts val="590"/>
              </a:spcBef>
            </a:pPr>
            <a:r>
              <a:rPr sz="1800" spc="-10" dirty="0">
                <a:latin typeface="Calibri"/>
                <a:cs typeface="Calibri"/>
              </a:rPr>
              <a:t>Популярность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зрителей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завоевали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поставленные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Александром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Ефремовым художественные </a:t>
            </a:r>
            <a:r>
              <a:rPr sz="1800" spc="-5" dirty="0">
                <a:latin typeface="Calibri"/>
                <a:cs typeface="Calibri"/>
              </a:rPr>
              <a:t>фильмы «</a:t>
            </a:r>
            <a:r>
              <a:rPr sz="1800" i="1" spc="-5" dirty="0">
                <a:latin typeface="Calibri"/>
                <a:cs typeface="Calibri"/>
              </a:rPr>
              <a:t>Давай поженимся</a:t>
            </a:r>
            <a:r>
              <a:rPr sz="1800" spc="-5" dirty="0">
                <a:latin typeface="Calibri"/>
                <a:cs typeface="Calibri"/>
              </a:rPr>
              <a:t>», «</a:t>
            </a:r>
            <a:r>
              <a:rPr sz="1800" i="1" spc="-5" dirty="0">
                <a:latin typeface="Calibri"/>
                <a:cs typeface="Calibri"/>
              </a:rPr>
              <a:t>Экзамен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на</a:t>
            </a:r>
            <a:r>
              <a:rPr sz="1800" i="1" dirty="0">
                <a:latin typeface="Calibri"/>
                <a:cs typeface="Calibri"/>
              </a:rPr>
              <a:t> директора</a:t>
            </a:r>
            <a:r>
              <a:rPr sz="1800" dirty="0">
                <a:latin typeface="Calibri"/>
                <a:cs typeface="Calibri"/>
              </a:rPr>
              <a:t>»,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i="1" dirty="0">
                <a:latin typeface="Calibri"/>
                <a:cs typeface="Calibri"/>
              </a:rPr>
              <a:t>Поводырь</a:t>
            </a:r>
            <a:r>
              <a:rPr sz="1800" dirty="0">
                <a:latin typeface="Calibri"/>
                <a:cs typeface="Calibri"/>
              </a:rPr>
              <a:t>»,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i="1" spc="-5" dirty="0">
                <a:latin typeface="Calibri"/>
                <a:cs typeface="Calibri"/>
              </a:rPr>
              <a:t>Дунечка</a:t>
            </a:r>
            <a:r>
              <a:rPr sz="1800" spc="-5" dirty="0">
                <a:latin typeface="Calibri"/>
                <a:cs typeface="Calibri"/>
              </a:rPr>
              <a:t>».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Также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картины</a:t>
            </a:r>
            <a:r>
              <a:rPr sz="1800" dirty="0">
                <a:latin typeface="Calibri"/>
                <a:cs typeface="Calibri"/>
              </a:rPr>
              <a:t> военной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тематики.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800" spc="-20" dirty="0">
                <a:latin typeface="Calibri"/>
                <a:cs typeface="Calibri"/>
              </a:rPr>
              <a:t>Под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руководством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снято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более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картин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художественных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4359" y="4086225"/>
            <a:ext cx="200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4045" algn="l"/>
              </a:tabLst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ок</a:t>
            </a:r>
            <a:r>
              <a:rPr sz="1800" spc="-1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мент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ных,	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8484" y="4086225"/>
            <a:ext cx="341249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970" algn="ctr">
              <a:lnSpc>
                <a:spcPts val="2000"/>
              </a:lnSpc>
              <a:spcBef>
                <a:spcPts val="100"/>
              </a:spcBef>
              <a:tabLst>
                <a:tab pos="748030" algn="l"/>
                <a:tab pos="1395730" algn="l"/>
              </a:tabLst>
            </a:pPr>
            <a:r>
              <a:rPr sz="1800" spc="-10" dirty="0">
                <a:latin typeface="Calibri"/>
                <a:cs typeface="Calibri"/>
              </a:rPr>
              <a:t>также	</a:t>
            </a:r>
            <a:r>
              <a:rPr sz="1800" dirty="0">
                <a:latin typeface="Calibri"/>
                <a:cs typeface="Calibri"/>
              </a:rPr>
              <a:t>цикл	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00"/>
              </a:lnSpc>
              <a:tabLst>
                <a:tab pos="1026794" algn="l"/>
                <a:tab pos="2159635" algn="l"/>
                <a:tab pos="2590800" algn="l"/>
              </a:tabLst>
            </a:pPr>
            <a:r>
              <a:rPr sz="1800" i="1" dirty="0">
                <a:latin typeface="Calibri"/>
                <a:cs typeface="Calibri"/>
              </a:rPr>
              <a:t>старого	</a:t>
            </a:r>
            <a:r>
              <a:rPr sz="1800" i="1" spc="-5" dirty="0">
                <a:latin typeface="Calibri"/>
                <a:cs typeface="Calibri"/>
              </a:rPr>
              <a:t>пианино</a:t>
            </a:r>
            <a:r>
              <a:rPr sz="1800" spc="-5" dirty="0">
                <a:latin typeface="Calibri"/>
                <a:cs typeface="Calibri"/>
              </a:rPr>
              <a:t>»	</a:t>
            </a:r>
            <a:r>
              <a:rPr sz="1800" spc="5" dirty="0">
                <a:latin typeface="Calibri"/>
                <a:cs typeface="Calibri"/>
              </a:rPr>
              <a:t>об	</a:t>
            </a:r>
            <a:r>
              <a:rPr sz="1800" spc="-5" dirty="0">
                <a:latin typeface="Calibri"/>
                <a:cs typeface="Calibri"/>
              </a:rPr>
              <a:t>истории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6530" y="4086225"/>
            <a:ext cx="1506855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7165" marR="5080" indent="-165100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latin typeface="Calibri"/>
                <a:cs typeface="Calibri"/>
              </a:rPr>
              <a:t>ани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ацио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ных  к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ч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4359" y="4319778"/>
            <a:ext cx="1863089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  <a:tabLst>
                <a:tab pos="1073150" algn="l"/>
              </a:tabLst>
            </a:pPr>
            <a:r>
              <a:rPr sz="1800" dirty="0">
                <a:latin typeface="Calibri"/>
                <a:cs typeface="Calibri"/>
              </a:rPr>
              <a:t>фи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	«</a:t>
            </a:r>
            <a:r>
              <a:rPr sz="1800" i="1" spc="-5" dirty="0">
                <a:latin typeface="Calibri"/>
                <a:cs typeface="Calibri"/>
              </a:rPr>
              <a:t>С</a:t>
            </a:r>
            <a:r>
              <a:rPr sz="1800" i="1" spc="-25" dirty="0">
                <a:latin typeface="Calibri"/>
                <a:cs typeface="Calibri"/>
              </a:rPr>
              <a:t>к</a:t>
            </a:r>
            <a:r>
              <a:rPr sz="1800" i="1" spc="-5" dirty="0">
                <a:latin typeface="Calibri"/>
                <a:cs typeface="Calibri"/>
              </a:rPr>
              <a:t>а</a:t>
            </a:r>
            <a:r>
              <a:rPr sz="1800" i="1" spc="-10" dirty="0">
                <a:latin typeface="Calibri"/>
                <a:cs typeface="Calibri"/>
              </a:rPr>
              <a:t>з</a:t>
            </a:r>
            <a:r>
              <a:rPr sz="1800" i="1" dirty="0">
                <a:latin typeface="Calibri"/>
                <a:cs typeface="Calibri"/>
              </a:rPr>
              <a:t>ки  </a:t>
            </a:r>
            <a:r>
              <a:rPr sz="1800" spc="-5" dirty="0">
                <a:latin typeface="Calibri"/>
                <a:cs typeface="Calibri"/>
              </a:rPr>
              <a:t>музыки.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2641" y="839469"/>
            <a:ext cx="358647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ЕФРЕМОВ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Александр</a:t>
            </a: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Васильевич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98897" y="1797557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4" y="0"/>
                </a:lnTo>
              </a:path>
            </a:pathLst>
          </a:custGeom>
          <a:ln w="19812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718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Знакомство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деятелями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искусства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0261" y="4953127"/>
            <a:ext cx="8247380" cy="181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Кинорежиссер</a:t>
            </a:r>
            <a:r>
              <a:rPr sz="1500" i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неоднократно</a:t>
            </a:r>
            <a:r>
              <a:rPr sz="1500" i="1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высказывался</a:t>
            </a:r>
            <a:r>
              <a:rPr sz="1500" i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критично</a:t>
            </a:r>
            <a:r>
              <a:rPr sz="1500" i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i="1" spc="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современном</a:t>
            </a:r>
            <a:r>
              <a:rPr sz="1500" i="1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кинематографе: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«К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чему призывает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современное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искусство?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Достичь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успеха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любой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ценой. Если раньше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Борис Пастернак писал: „Быть знаменитым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некрасиво“,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то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сейчас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актуально.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Самое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главное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успех.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Сейчас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вообще произошел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какой-то этический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переворот. 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То,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раньше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считалось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табу,</a:t>
            </a:r>
            <a:r>
              <a:rPr sz="15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Arial"/>
                <a:cs typeface="Arial"/>
              </a:rPr>
              <a:t>вдруг</a:t>
            </a:r>
            <a:r>
              <a:rPr sz="1500" i="1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становится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допустимым.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Допустимое</a:t>
            </a:r>
            <a:r>
              <a:rPr sz="1500" i="1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возможным,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FFFFFF"/>
                </a:solidFill>
                <a:latin typeface="Arial"/>
                <a:cs typeface="Arial"/>
              </a:rPr>
              <a:t>возможное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обязательным.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происходит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то,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происходить</a:t>
            </a:r>
            <a:r>
              <a:rPr sz="1500" i="1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должно».</a:t>
            </a:r>
            <a:endParaRPr sz="15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1416</Words>
  <Application>Microsoft Office PowerPoint</Application>
  <PresentationFormat>Широкоэкранный</PresentationFormat>
  <Paragraphs>140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Microsoft Sans Serif</vt:lpstr>
      <vt:lpstr>Times New Roman</vt:lpstr>
      <vt:lpstr>Office Theme</vt:lpstr>
      <vt:lpstr>РОДИНА МОЯ БЕЛАРУСЬ</vt:lpstr>
      <vt:lpstr>Презентация PowerPoint</vt:lpstr>
      <vt:lpstr>Презентация PowerPoint</vt:lpstr>
      <vt:lpstr>РОДИНА МОЯ БЕЛАРУСЬ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Знакомство с деятелями культуры и искусства</vt:lpstr>
      <vt:lpstr>РОДИНА МОЯ БЕЛАРУСЬ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Metod</cp:lastModifiedBy>
  <cp:revision>1</cp:revision>
  <dcterms:created xsi:type="dcterms:W3CDTF">2024-01-04T14:22:30Z</dcterms:created>
  <dcterms:modified xsi:type="dcterms:W3CDTF">2024-01-04T14:23:06Z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2024-01-04T00:00:00Z</vt:filetime>
  </property>
</Properties>
</file>