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09" r:id="rId2"/>
    <p:sldId id="313" r:id="rId3"/>
    <p:sldId id="355" r:id="rId4"/>
    <p:sldId id="370" r:id="rId5"/>
    <p:sldId id="372" r:id="rId6"/>
    <p:sldId id="374" r:id="rId7"/>
    <p:sldId id="373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DCE4F0"/>
    <a:srgbClr val="A6B9D8"/>
    <a:srgbClr val="F4D404"/>
    <a:srgbClr val="AC5C9C"/>
    <a:srgbClr val="FCFC9C"/>
    <a:srgbClr val="841C2C"/>
    <a:srgbClr val="EC9C04"/>
    <a:srgbClr val="04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5380" autoAdjust="0"/>
  </p:normalViewPr>
  <p:slideViewPr>
    <p:cSldViewPr snapToGrid="0">
      <p:cViewPr varScale="1">
        <p:scale>
          <a:sx n="68" d="100"/>
          <a:sy n="68" d="100"/>
        </p:scale>
        <p:origin x="61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28.11.2022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813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474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478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static.tvr.by/upload/video/news/2022/July/030722/03_18/18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vmeste-rf.tv/upload/video/Poezd_Minsk_Msk_04_07_2022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hyperlink" Target="https://onlinetestpad.com/s/anketatrudoustroistvo" TargetMode="External"/><Relationship Id="rId10" Type="http://schemas.openxmlformats.org/officeDocument/2006/relationships/hyperlink" Target="https://www.youtube.com/embed/qw18hyhje80" TargetMode="External"/><Relationship Id="rId4" Type="http://schemas.microsoft.com/office/2007/relationships/hdphoto" Target="../media/hdphoto7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hyperlink" Target="https://www.youtube.com/embed/XL0W64WA7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79412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Активное лето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активного гражданина</a:t>
            </a: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/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endParaRPr lang="ru-RU" sz="24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5653666" y="1930625"/>
            <a:ext cx="494262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Участниками патриотического проекта «</a:t>
            </a:r>
            <a:r>
              <a:rPr lang="ru-RU" b="1" dirty="0"/>
              <a:t>Поезд Памяти</a:t>
            </a:r>
            <a:r>
              <a:rPr lang="ru-RU" dirty="0"/>
              <a:t>» стали </a:t>
            </a:r>
            <a:r>
              <a:rPr lang="ru-RU" b="1" dirty="0"/>
              <a:t>100</a:t>
            </a:r>
            <a:r>
              <a:rPr lang="ru-RU" dirty="0"/>
              <a:t> белорусских и </a:t>
            </a:r>
            <a:br>
              <a:rPr lang="ru-RU" dirty="0"/>
            </a:br>
            <a:r>
              <a:rPr lang="ru-RU" b="1" dirty="0"/>
              <a:t>100</a:t>
            </a:r>
            <a:r>
              <a:rPr lang="ru-RU" dirty="0"/>
              <a:t> российских </a:t>
            </a:r>
            <a:r>
              <a:rPr lang="ru-RU" dirty="0" smtClean="0"/>
              <a:t>учащихся, </a:t>
            </a:r>
            <a:r>
              <a:rPr lang="ru-RU" dirty="0"/>
              <a:t>которые за </a:t>
            </a:r>
            <a:r>
              <a:rPr lang="ru-RU" b="1" dirty="0"/>
              <a:t>15</a:t>
            </a:r>
            <a:r>
              <a:rPr lang="ru-RU" dirty="0"/>
              <a:t> дней посетили несколько городов </a:t>
            </a:r>
            <a:r>
              <a:rPr lang="ru-RU" dirty="0" smtClean="0"/>
              <a:t>обеих </a:t>
            </a:r>
            <a:r>
              <a:rPr lang="ru-RU" dirty="0"/>
              <a:t>стран.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 smtClean="0"/>
              <a:t>Участники </a:t>
            </a:r>
            <a:r>
              <a:rPr lang="ru-RU" dirty="0"/>
              <a:t>ознакомились с основными вехами Великой Отечественной войны, к которым был привязан маршрут движения поезда, стали участниками многочисленных мероприятий (встречи с ветеранами, посещение музеев, реконструкции военных событий и др.).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59" y="5152156"/>
            <a:ext cx="447209" cy="443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8" y="5767604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2715044" y="5706481"/>
            <a:ext cx="302248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«Что значит память</a:t>
            </a:r>
          </a:p>
          <a:p>
            <a:pPr>
              <a:lnSpc>
                <a:spcPct val="80000"/>
              </a:lnSpc>
            </a:pPr>
            <a:r>
              <a:rPr lang="ru-RU" sz="1600" i="1" dirty="0"/>
              <a:t>для участников проекта</a:t>
            </a:r>
          </a:p>
          <a:p>
            <a:pPr>
              <a:lnSpc>
                <a:spcPct val="80000"/>
              </a:lnSpc>
            </a:pPr>
            <a:r>
              <a:rPr lang="en-US" sz="1600" i="1" dirty="0"/>
              <a:t>„</a:t>
            </a:r>
            <a:r>
              <a:rPr lang="ru-RU" sz="1600" i="1" dirty="0"/>
              <a:t>Поезд памяти</a:t>
            </a:r>
            <a:r>
              <a:rPr lang="en-US" sz="1600" i="1" dirty="0"/>
              <a:t>“</a:t>
            </a:r>
            <a:r>
              <a:rPr lang="ru-RU" sz="1600" i="1" dirty="0"/>
              <a:t>» (</a:t>
            </a:r>
            <a:r>
              <a:rPr lang="en-US" sz="1600" i="1" dirty="0"/>
              <a:t>02</a:t>
            </a:r>
            <a:r>
              <a:rPr lang="ru-RU" sz="1600" i="1" dirty="0"/>
              <a:t>:</a:t>
            </a:r>
            <a:r>
              <a:rPr lang="en-US" sz="1600" i="1" dirty="0"/>
              <a:t>21</a:t>
            </a:r>
            <a:r>
              <a:rPr lang="ru-RU" sz="1600" i="1" dirty="0"/>
              <a:t>)</a:t>
            </a:r>
            <a:endParaRPr lang="en-US" sz="16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99" y="3632766"/>
            <a:ext cx="414131" cy="4141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A0654D6-B09A-48D1-9C46-A398C97E1CE8}"/>
              </a:ext>
            </a:extLst>
          </p:cNvPr>
          <p:cNvSpPr/>
          <p:nvPr/>
        </p:nvSpPr>
        <p:spPr>
          <a:xfrm>
            <a:off x="5636202" y="4778281"/>
            <a:ext cx="6222039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b="1" dirty="0">
                <a:solidFill>
                  <a:prstClr val="black"/>
                </a:solidFill>
              </a:rPr>
              <a:t>Поезд Памяти</a:t>
            </a:r>
            <a:r>
              <a:rPr lang="ru-RU" dirty="0">
                <a:solidFill>
                  <a:prstClr val="black"/>
                </a:solidFill>
              </a:rPr>
              <a:t>» следовал по маршруту </a:t>
            </a:r>
            <a:r>
              <a:rPr lang="ru-RU" b="1" dirty="0">
                <a:solidFill>
                  <a:srgbClr val="C00000"/>
                </a:solidFill>
              </a:rPr>
              <a:t>Брест – Гродно – Витебск – Смоленск – Ржев – Вязьма – Кубинка – Москва – Санкт-Петербург – Великий Новгород – Псков – Орша – Могилев – Гомель – Минск</a:t>
            </a:r>
          </a:p>
          <a:p>
            <a:pPr lvl="0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На конечную станцию поезд прибыл </a:t>
            </a:r>
            <a:r>
              <a:rPr lang="ru-RU" b="1" dirty="0">
                <a:solidFill>
                  <a:prstClr val="black"/>
                </a:solidFill>
              </a:rPr>
              <a:t>3 июля </a:t>
            </a:r>
            <a:r>
              <a:rPr lang="ru-RU" dirty="0">
                <a:solidFill>
                  <a:prstClr val="black"/>
                </a:solidFill>
              </a:rPr>
              <a:t>– ко Дню Независимости Республики Беларусь.</a:t>
            </a:r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779" y="2023331"/>
            <a:ext cx="958373" cy="15009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5" y="1973589"/>
            <a:ext cx="4942623" cy="27610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>
            <a:hlinkClick r:id="rId9"/>
            <a:extLst>
              <a:ext uri="{FF2B5EF4-FFF2-40B4-BE49-F238E27FC236}">
                <a16:creationId xmlns:a16="http://schemas.microsoft.com/office/drawing/2014/main" xmlns="" id="{4FD395BD-6B8F-4436-8ACE-12304FB7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0" y="4961132"/>
            <a:ext cx="1376312" cy="13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423322" y="1934191"/>
            <a:ext cx="5937064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Старт белорусско-российскому патриотическому проекту был дан </a:t>
            </a:r>
            <a:r>
              <a:rPr lang="ru-RU" b="1" dirty="0"/>
              <a:t>22 июня </a:t>
            </a:r>
            <a:r>
              <a:rPr lang="ru-RU" dirty="0"/>
              <a:t>в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Брестской крепости</a:t>
            </a:r>
            <a:r>
              <a:rPr lang="ru-RU" dirty="0"/>
              <a:t>. Юные пассажиры приняли участие в митинге-реквиеме, посвященном Дню всенародной памяти жертв Великой Отечественной войны и геноцида белорусского народа, а на рассвете наблюдали за реконструкцией обороны легендарной цитадели.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Гродно</a:t>
            </a:r>
            <a:r>
              <a:rPr lang="ru-RU" dirty="0"/>
              <a:t> ребята посетили интерактивную экспозицию «Поезд Победы», посвященную подвигу советского народа в годы Великой Отечественной войны.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интересном и познавательном формате участники патриотического проекта ознакомились с историей города </a:t>
            </a:r>
            <a:r>
              <a:rPr lang="ru-RU" b="1" dirty="0">
                <a:solidFill>
                  <a:srgbClr val="C00000"/>
                </a:solidFill>
              </a:rPr>
              <a:t>Орши</a:t>
            </a:r>
            <a:r>
              <a:rPr lang="ru-RU" dirty="0"/>
              <a:t>, которому исполнилось 955 лет. Юноши и девушки побывали в мемориальных комплексах «Курган Бессмертия» и «За нашу Советскую Родину!», поучаствовали в мини-инсценировке «В партизанском отряде», посетили местные музеи.</a:t>
            </a:r>
            <a:endParaRPr lang="be-BY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623034" y="1967498"/>
            <a:ext cx="51456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Москве</a:t>
            </a:r>
            <a:r>
              <a:rPr lang="ru-RU" dirty="0"/>
              <a:t> учащиеся возложили цветы к Могиле Неизвестного Солдата в Александровском саду и почтили память павших минутой молчания. Ребята посетили Кремль, прошли по Красной площади, ознакомились с экспозицией Музея Победы на Поклонной горе.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3 июля </a:t>
            </a:r>
            <a:r>
              <a:rPr lang="ru-RU" dirty="0"/>
              <a:t>после церемонии возложения </a:t>
            </a:r>
            <a:r>
              <a:rPr lang="ru-RU" dirty="0" smtClean="0"/>
              <a:t>венков </a:t>
            </a:r>
            <a:r>
              <a:rPr lang="ru-RU" dirty="0"/>
              <a:t>в мемориальном комплексе «Курган Славы»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Минске</a:t>
            </a:r>
            <a:r>
              <a:rPr lang="ru-RU" dirty="0"/>
              <a:t> участники проекта «Поезд Памяти» пообщались с Главой государства.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9195855" y="5704044"/>
            <a:ext cx="2814441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«„Поезд Памяти“ финишировал в Минске» (05:37)</a:t>
            </a:r>
            <a:endParaRPr lang="en-US" sz="16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377" y="5125142"/>
            <a:ext cx="447209" cy="443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77" y="5662568"/>
            <a:ext cx="491160" cy="491160"/>
          </a:xfrm>
          <a:prstGeom prst="rect">
            <a:avLst/>
          </a:prstGeom>
        </p:spPr>
      </p:pic>
      <p:sp>
        <p:nvSpPr>
          <p:cNvPr id="15" name="Заголовок 9">
            <a:extLst>
              <a:ext uri="{FF2B5EF4-FFF2-40B4-BE49-F238E27FC236}">
                <a16:creationId xmlns:a16="http://schemas.microsoft.com/office/drawing/2014/main" xmlns="" id="{FC55C4BA-A357-4712-BA50-B77A0C8F8FBF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xmlns="" id="{2C83ABB2-785B-46F9-8257-CA4D1581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34" y="4896143"/>
            <a:ext cx="1415928" cy="14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514042" y="2009596"/>
            <a:ext cx="706235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Президент Республики Беларусь поддержал инициативу, а также предложение молодежи дополнить ансамбль комплекса «Курган Славы» аллеей памятных знаков с капсулами с землей и описанием подвигов городов, награжденных вымпелом «За мужество и стойкость в годы Великой Отечественной войны». 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Проект был инициирован главами верхних палат парламентов Беларуси и России.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92A27E2-924F-47A4-870C-1BF2F554D002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D50875A-C5FA-4B98-840E-592195050CCA}"/>
              </a:ext>
            </a:extLst>
          </p:cNvPr>
          <p:cNvSpPr txBox="1"/>
          <p:nvPr/>
        </p:nvSpPr>
        <p:spPr>
          <a:xfrm>
            <a:off x="5334000" y="4314948"/>
            <a:ext cx="6270617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Проект планируется реализовывать </a:t>
            </a:r>
            <a:r>
              <a:rPr lang="ru-RU" b="1" dirty="0"/>
              <a:t>ежегодно</a:t>
            </a:r>
            <a:r>
              <a:rPr lang="ru-RU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На следующий </a:t>
            </a:r>
            <a:r>
              <a:rPr lang="ru-RU" b="1" dirty="0"/>
              <a:t>2023 год  </a:t>
            </a:r>
            <a:r>
              <a:rPr lang="ru-RU" dirty="0"/>
              <a:t>будут </a:t>
            </a:r>
            <a:r>
              <a:rPr lang="ru-RU" dirty="0" smtClean="0"/>
              <a:t>приглашены </a:t>
            </a:r>
            <a:r>
              <a:rPr lang="ru-RU" dirty="0"/>
              <a:t>ребята из </a:t>
            </a:r>
            <a:r>
              <a:rPr lang="ru-RU" dirty="0" smtClean="0"/>
              <a:t>государств </a:t>
            </a:r>
            <a:r>
              <a:rPr lang="ru-RU" dirty="0"/>
              <a:t>Евразийского экономического союза.</a:t>
            </a:r>
          </a:p>
          <a:p>
            <a:pPr algn="just">
              <a:spcAft>
                <a:spcPts val="600"/>
              </a:spcAft>
            </a:pPr>
            <a:r>
              <a:rPr lang="ru-RU" b="1" dirty="0"/>
              <a:t>2024 г.</a:t>
            </a:r>
            <a:r>
              <a:rPr lang="ru-RU" dirty="0"/>
              <a:t> –  из </a:t>
            </a:r>
            <a:r>
              <a:rPr lang="ru-RU" dirty="0" smtClean="0"/>
              <a:t>10 стран </a:t>
            </a:r>
            <a:r>
              <a:rPr lang="ru-RU" dirty="0"/>
              <a:t>СНГ.</a:t>
            </a:r>
          </a:p>
          <a:p>
            <a:pPr algn="just">
              <a:spcAft>
                <a:spcPts val="600"/>
              </a:spcAft>
            </a:pPr>
            <a:r>
              <a:rPr lang="ru-RU" b="1" dirty="0"/>
              <a:t>2025 г.</a:t>
            </a:r>
            <a:r>
              <a:rPr lang="ru-RU" dirty="0"/>
              <a:t>, в год 80-летнего юбилея Великой Победы, планируется пригласить участников из </a:t>
            </a:r>
            <a:r>
              <a:rPr lang="ru-RU" b="1" dirty="0"/>
              <a:t>15</a:t>
            </a:r>
            <a:r>
              <a:rPr lang="ru-RU" dirty="0"/>
              <a:t> бывших союзных республик, которые одержали победу над фашизмом.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0"/>
          <a:stretch/>
        </p:blipFill>
        <p:spPr>
          <a:xfrm>
            <a:off x="587383" y="4314947"/>
            <a:ext cx="4256403" cy="226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" t="2134" b="7904"/>
          <a:stretch/>
        </p:blipFill>
        <p:spPr>
          <a:xfrm>
            <a:off x="8030828" y="1855706"/>
            <a:ext cx="3518696" cy="226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35D41F33-510A-4220-9BD6-E32A91E7D451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(проект «Поезд памяти», День всенародной памяти жертв Великой Отечественной войны и геноцида белорусского народа, День Независимости Республики Беларусь)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5732704" y="1850576"/>
            <a:ext cx="6017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Деятельность студенческих отрядов способствует организации вторичной занятости молодежи, обеспечивает возможность творческой самореализации личности, приобщения к спорту, физической культуре, гражданскому и патриотическому воспитанию и социализации молодых граждан.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33225" y="4464181"/>
            <a:ext cx="488919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b="1" dirty="0"/>
              <a:t>Работа в студенческом отряде </a:t>
            </a:r>
            <a:r>
              <a:rPr lang="ru-RU" sz="1700" dirty="0"/>
              <a:t>– это отличный вариант официального заработка, возможность получить бесценный опыт в различных сферах и просто обрести новых друзей.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" y="1848176"/>
            <a:ext cx="4717526" cy="251370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08" y="4361878"/>
            <a:ext cx="2193087" cy="219308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6177175" y="3798097"/>
            <a:ext cx="5458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Республиканский штаб студенческих отрядов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6054501" y="4979503"/>
            <a:ext cx="200165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ru-RU" sz="1700" i="1" dirty="0"/>
              <a:t>Онлайн-анкета  для записи в студенческий отряд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54" y="5681339"/>
            <a:ext cx="447209" cy="4435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4" y="6190651"/>
            <a:ext cx="491160" cy="4950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2392986" y="6013632"/>
            <a:ext cx="333971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«Есть масса плюсов. Чем привлекают молодежь студенческие отряды?» (</a:t>
            </a:r>
            <a:r>
              <a:rPr lang="en-US" sz="1600" i="1" dirty="0"/>
              <a:t>0</a:t>
            </a:r>
            <a:r>
              <a:rPr lang="ru-RU" sz="1600" i="1" dirty="0"/>
              <a:t>3:</a:t>
            </a:r>
            <a:r>
              <a:rPr lang="en-US" sz="1600" i="1" dirty="0"/>
              <a:t>2</a:t>
            </a:r>
            <a:r>
              <a:rPr lang="ru-RU" sz="1600" i="1" dirty="0"/>
              <a:t>0)</a:t>
            </a:r>
            <a:endParaRPr lang="en-US" sz="1600" i="1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8FA44F-9739-4690-982C-256707EBCC01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>
            <a:hlinkClick r:id="rId10"/>
            <a:extLst>
              <a:ext uri="{FF2B5EF4-FFF2-40B4-BE49-F238E27FC236}">
                <a16:creationId xmlns:a16="http://schemas.microsoft.com/office/drawing/2014/main" xmlns="" id="{44ABC588-E6C5-4923-93C3-7D7C1049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6" y="5588586"/>
            <a:ext cx="1136112" cy="11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07669BC-932F-4FC6-8DAF-6E68837BB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966" y="4979503"/>
            <a:ext cx="447209" cy="4435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62868D0-AD6C-4405-8774-3E7228B30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6" y="5488815"/>
            <a:ext cx="491160" cy="4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62555" y="1869803"/>
            <a:ext cx="5462016" cy="14343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Студенческие отряды осуществляют деятельность в области образования, охраны окружающей среды, строительства, сельского хозяйства, а также в сфере оказания услуг в организациях, осуществляющих соответствующие виды деятельности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2022 году </a:t>
            </a:r>
            <a:r>
              <a:rPr lang="ru-RU" sz="1800" dirty="0"/>
              <a:t>в учреждениях, реализующих образовательные программы профессионально-технического и среднего специального образования, </a:t>
            </a:r>
            <a:r>
              <a:rPr lang="ru-RU" sz="1800" dirty="0" smtClean="0"/>
              <a:t>во взаимодействии с ОО «БРСМ» была </a:t>
            </a:r>
            <a:r>
              <a:rPr lang="ru-RU" sz="1800" dirty="0"/>
              <a:t>организована работа более </a:t>
            </a:r>
            <a:r>
              <a:rPr lang="ru-RU" sz="1800" b="1" dirty="0"/>
              <a:t>600 студенческих отрядов</a:t>
            </a:r>
            <a:r>
              <a:rPr lang="ru-RU" sz="1800" dirty="0"/>
              <a:t>: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УПТО – 250, </a:t>
            </a:r>
            <a:r>
              <a:rPr lang="ru-RU" sz="1800" dirty="0" smtClean="0"/>
              <a:t>в </a:t>
            </a:r>
            <a:r>
              <a:rPr lang="ru-RU" sz="1800" dirty="0"/>
              <a:t>УССО – 360 студенческих отрядов. </a:t>
            </a:r>
            <a:endParaRPr lang="ru-RU" sz="1800" dirty="0" smtClean="0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E68FA44F-9739-4690-982C-256707EBCC01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www.kobrincity.by/images/k2old/article/6af9f0de61e3a6746b7625834c93f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" y="1698530"/>
            <a:ext cx="3904361" cy="26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lawcollege.bsu.by/images/other/str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" y="4392063"/>
            <a:ext cx="3904361" cy="24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4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70268" y="4755515"/>
            <a:ext cx="54400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13 мая 2022 г. объектам </a:t>
            </a:r>
            <a:r>
              <a:rPr lang="ru-RU" b="1" dirty="0">
                <a:solidFill>
                  <a:srgbClr val="C00000"/>
                </a:solidFill>
              </a:rPr>
              <a:t>мемориального комплекса «Хатынь»</a:t>
            </a:r>
            <a:r>
              <a:rPr lang="ru-RU" dirty="0"/>
              <a:t> присвоен статус </a:t>
            </a:r>
            <a:r>
              <a:rPr lang="ru-RU" b="1" dirty="0"/>
              <a:t>Всебелорусской молодежной стройки.</a:t>
            </a:r>
            <a:endParaRPr lang="ru-RU" dirty="0"/>
          </a:p>
          <a:p>
            <a:pPr algn="just">
              <a:spcAft>
                <a:spcPts val="1200"/>
              </a:spcAft>
            </a:pPr>
            <a:r>
              <a:rPr lang="ru-RU" dirty="0"/>
              <a:t>Принять участие во Всебелорусской молодежной стройке смогут юноши и девушки в возрасте от 14 до 31 года, в том числе в составе студенческих отрядов.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6096000" y="1836080"/>
            <a:ext cx="565456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С 19 по 21 июля </a:t>
            </a:r>
            <a:r>
              <a:rPr lang="ru-RU" dirty="0"/>
              <a:t>делегация членов молодежных парламентов из 20 субъектов Российской Федерации </a:t>
            </a:r>
            <a:r>
              <a:rPr lang="ru-RU" dirty="0" smtClean="0"/>
              <a:t>находилась </a:t>
            </a:r>
            <a:r>
              <a:rPr lang="ru-RU" dirty="0"/>
              <a:t>с официальным визитом в Республике Беларусь.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11 июля 2022 г.  </a:t>
            </a:r>
            <a:r>
              <a:rPr lang="ru-RU" dirty="0"/>
              <a:t>участники студенческих строительных отрядов совместно с представителями молодежных парламентов России приняли участие в совместной добровольческой трудовой акции по благоустройству объектов реконструкции мемориального государственного комплекса «Хатынь».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5316"/>
          <a:stretch/>
        </p:blipFill>
        <p:spPr>
          <a:xfrm>
            <a:off x="612787" y="1869803"/>
            <a:ext cx="5146588" cy="28238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441" y="4966285"/>
            <a:ext cx="447209" cy="443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41" y="5821849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9183916" y="5427895"/>
            <a:ext cx="2412933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«Брестские </a:t>
            </a:r>
            <a:r>
              <a:rPr lang="ru-RU" sz="1600" i="1" dirty="0" err="1"/>
              <a:t>студотряды</a:t>
            </a:r>
            <a:r>
              <a:rPr lang="ru-RU" sz="1600" i="1" dirty="0"/>
              <a:t> на реконструкции „Хатыни“» (</a:t>
            </a:r>
            <a:r>
              <a:rPr lang="en-US" sz="1600" i="1" dirty="0"/>
              <a:t>0</a:t>
            </a:r>
            <a:r>
              <a:rPr lang="ru-RU" sz="1600" i="1" dirty="0"/>
              <a:t>3:11)</a:t>
            </a:r>
            <a:endParaRPr lang="en-US" sz="1600" i="1" dirty="0"/>
          </a:p>
        </p:txBody>
      </p:sp>
      <p:sp>
        <p:nvSpPr>
          <p:cNvPr id="14" name="Заголовок 9">
            <a:extLst>
              <a:ext uri="{FF2B5EF4-FFF2-40B4-BE49-F238E27FC236}">
                <a16:creationId xmlns:a16="http://schemas.microsoft.com/office/drawing/2014/main" xmlns="" id="{07348935-0903-4303-B4EB-0E7D5AEE9B9D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>
            <a:hlinkClick r:id="rId7"/>
            <a:extLst>
              <a:ext uri="{FF2B5EF4-FFF2-40B4-BE49-F238E27FC236}">
                <a16:creationId xmlns:a16="http://schemas.microsoft.com/office/drawing/2014/main" xmlns="" id="{6C190679-34A6-4870-9E43-FA80BE22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89" y="4755515"/>
            <a:ext cx="1557494" cy="15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714</Words>
  <Application>Microsoft Office PowerPoint</Application>
  <PresentationFormat>Широкоэкранный</PresentationFormat>
  <Paragraphs>55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 Light</vt:lpstr>
      <vt:lpstr>Arial Black</vt:lpstr>
      <vt:lpstr>Calibri</vt:lpstr>
      <vt:lpstr>Arial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538</cp:revision>
  <cp:lastPrinted>2018-12-07T06:48:34Z</cp:lastPrinted>
  <dcterms:created xsi:type="dcterms:W3CDTF">2018-12-03T10:14:15Z</dcterms:created>
  <dcterms:modified xsi:type="dcterms:W3CDTF">2022-11-28T09:13:37Z</dcterms:modified>
</cp:coreProperties>
</file>