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76" r:id="rId1"/>
  </p:sldMasterIdLst>
  <p:notesMasterIdLst>
    <p:notesMasterId r:id="rId20"/>
  </p:notesMasterIdLst>
  <p:sldIdLst>
    <p:sldId id="301" r:id="rId2"/>
    <p:sldId id="302" r:id="rId3"/>
    <p:sldId id="303" r:id="rId4"/>
    <p:sldId id="307" r:id="rId5"/>
    <p:sldId id="305" r:id="rId6"/>
    <p:sldId id="308" r:id="rId7"/>
    <p:sldId id="309" r:id="rId8"/>
    <p:sldId id="333" r:id="rId9"/>
    <p:sldId id="334" r:id="rId10"/>
    <p:sldId id="311" r:id="rId11"/>
    <p:sldId id="304" r:id="rId12"/>
    <p:sldId id="332" r:id="rId13"/>
    <p:sldId id="331" r:id="rId14"/>
    <p:sldId id="312" r:id="rId15"/>
    <p:sldId id="313" r:id="rId16"/>
    <p:sldId id="321" r:id="rId17"/>
    <p:sldId id="325" r:id="rId18"/>
    <p:sldId id="32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Arial Black" panose="020B0A04020102020204" pitchFamily="34" charset="0"/>
      <p:bold r:id="rId2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4472C4"/>
    <a:srgbClr val="E5F2F9"/>
    <a:srgbClr val="F6B30A"/>
    <a:srgbClr val="FCE7B2"/>
    <a:srgbClr val="AB7A46"/>
    <a:srgbClr val="2B436F"/>
    <a:srgbClr val="891114"/>
    <a:srgbClr val="114DDC"/>
    <a:srgbClr val="166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3662" autoAdjust="0"/>
  </p:normalViewPr>
  <p:slideViewPr>
    <p:cSldViewPr snapToGrid="0">
      <p:cViewPr varScale="1">
        <p:scale>
          <a:sx n="74" d="100"/>
          <a:sy n="74" d="100"/>
        </p:scale>
        <p:origin x="690" y="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75D20-CD4C-49DF-807F-CC2BC1B95DFE}" type="datetimeFigureOut">
              <a:rPr lang="x-none" smtClean="0"/>
              <a:t>17.11.2023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F2DBD-7CAE-49C9-8E50-B4F5AEAF96DC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85062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70905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5212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0006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676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53295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123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1158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68686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488143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582922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511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5097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6651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06104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FF2DBD-7CAE-49C9-8E50-B4F5AEAF96DC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85463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96102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46885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025554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90176" y="6520296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31" y="110167"/>
            <a:ext cx="393909" cy="44682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79DF9ADE-58C9-4516-A04F-BC9B360964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3" y="8121"/>
            <a:ext cx="1860591" cy="155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147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>
            <a:extLst>
              <a:ext uri="{FF2B5EF4-FFF2-40B4-BE49-F238E27FC236}">
                <a16:creationId xmlns="" xmlns:a16="http://schemas.microsoft.com/office/drawing/2014/main" id="{4E928232-B3B4-4934-9E57-8C57DB4C086A}"/>
              </a:ext>
            </a:extLst>
          </p:cNvPr>
          <p:cNvGrpSpPr/>
          <p:nvPr userDrawn="1"/>
        </p:nvGrpSpPr>
        <p:grpSpPr>
          <a:xfrm>
            <a:off x="8717280" y="5969172"/>
            <a:ext cx="3523488" cy="920860"/>
            <a:chOff x="4194048" y="4547616"/>
            <a:chExt cx="3523488" cy="920860"/>
          </a:xfrm>
        </p:grpSpPr>
        <p:sp>
          <p:nvSpPr>
            <p:cNvPr id="15" name="Полилиния: фигура 14">
              <a:extLst>
                <a:ext uri="{FF2B5EF4-FFF2-40B4-BE49-F238E27FC236}">
                  <a16:creationId xmlns="" xmlns:a16="http://schemas.microsoft.com/office/drawing/2014/main" id="{1404DFEF-7C4D-4C14-B848-A006668917C6}"/>
                </a:ext>
              </a:extLst>
            </p:cNvPr>
            <p:cNvSpPr/>
            <p:nvPr/>
          </p:nvSpPr>
          <p:spPr>
            <a:xfrm>
              <a:off x="4194048" y="4547616"/>
              <a:ext cx="3523488" cy="920860"/>
            </a:xfrm>
            <a:custGeom>
              <a:avLst/>
              <a:gdLst>
                <a:gd name="connsiteX0" fmla="*/ 12192 w 3523488"/>
                <a:gd name="connsiteY0" fmla="*/ 585216 h 877824"/>
                <a:gd name="connsiteX1" fmla="*/ 670560 w 3523488"/>
                <a:gd name="connsiteY1" fmla="*/ 573024 h 877824"/>
                <a:gd name="connsiteX2" fmla="*/ 658368 w 3523488"/>
                <a:gd name="connsiteY2" fmla="*/ 316992 h 877824"/>
                <a:gd name="connsiteX3" fmla="*/ 1341120 w 3523488"/>
                <a:gd name="connsiteY3" fmla="*/ 304800 h 877824"/>
                <a:gd name="connsiteX4" fmla="*/ 1341120 w 3523488"/>
                <a:gd name="connsiteY4" fmla="*/ 0 h 877824"/>
                <a:gd name="connsiteX5" fmla="*/ 3523488 w 3523488"/>
                <a:gd name="connsiteY5" fmla="*/ 0 h 877824"/>
                <a:gd name="connsiteX6" fmla="*/ 3511296 w 3523488"/>
                <a:gd name="connsiteY6" fmla="*/ 877824 h 877824"/>
                <a:gd name="connsiteX7" fmla="*/ 3511296 w 3523488"/>
                <a:gd name="connsiteY7" fmla="*/ 853440 h 877824"/>
                <a:gd name="connsiteX8" fmla="*/ 0 w 3523488"/>
                <a:gd name="connsiteY8" fmla="*/ 865632 h 877824"/>
                <a:gd name="connsiteX9" fmla="*/ 12192 w 3523488"/>
                <a:gd name="connsiteY9" fmla="*/ 585216 h 877824"/>
                <a:gd name="connsiteX0" fmla="*/ 12192 w 3535680"/>
                <a:gd name="connsiteY0" fmla="*/ 585216 h 940615"/>
                <a:gd name="connsiteX1" fmla="*/ 670560 w 3535680"/>
                <a:gd name="connsiteY1" fmla="*/ 573024 h 940615"/>
                <a:gd name="connsiteX2" fmla="*/ 658368 w 3535680"/>
                <a:gd name="connsiteY2" fmla="*/ 316992 h 940615"/>
                <a:gd name="connsiteX3" fmla="*/ 1341120 w 3535680"/>
                <a:gd name="connsiteY3" fmla="*/ 304800 h 940615"/>
                <a:gd name="connsiteX4" fmla="*/ 1341120 w 3535680"/>
                <a:gd name="connsiteY4" fmla="*/ 0 h 940615"/>
                <a:gd name="connsiteX5" fmla="*/ 3523488 w 3535680"/>
                <a:gd name="connsiteY5" fmla="*/ 0 h 940615"/>
                <a:gd name="connsiteX6" fmla="*/ 3511296 w 3535680"/>
                <a:gd name="connsiteY6" fmla="*/ 877824 h 940615"/>
                <a:gd name="connsiteX7" fmla="*/ 3535680 w 3535680"/>
                <a:gd name="connsiteY7" fmla="*/ 940615 h 940615"/>
                <a:gd name="connsiteX8" fmla="*/ 0 w 3535680"/>
                <a:gd name="connsiteY8" fmla="*/ 865632 h 940615"/>
                <a:gd name="connsiteX9" fmla="*/ 12192 w 3535680"/>
                <a:gd name="connsiteY9" fmla="*/ 585216 h 940615"/>
                <a:gd name="connsiteX0" fmla="*/ 0 w 3523488"/>
                <a:gd name="connsiteY0" fmla="*/ 585216 h 965261"/>
                <a:gd name="connsiteX1" fmla="*/ 658368 w 3523488"/>
                <a:gd name="connsiteY1" fmla="*/ 573024 h 965261"/>
                <a:gd name="connsiteX2" fmla="*/ 646176 w 3523488"/>
                <a:gd name="connsiteY2" fmla="*/ 316992 h 965261"/>
                <a:gd name="connsiteX3" fmla="*/ 1328928 w 3523488"/>
                <a:gd name="connsiteY3" fmla="*/ 304800 h 965261"/>
                <a:gd name="connsiteX4" fmla="*/ 1328928 w 3523488"/>
                <a:gd name="connsiteY4" fmla="*/ 0 h 965261"/>
                <a:gd name="connsiteX5" fmla="*/ 3511296 w 3523488"/>
                <a:gd name="connsiteY5" fmla="*/ 0 h 965261"/>
                <a:gd name="connsiteX6" fmla="*/ 3499104 w 3523488"/>
                <a:gd name="connsiteY6" fmla="*/ 877824 h 965261"/>
                <a:gd name="connsiteX7" fmla="*/ 3523488 w 3523488"/>
                <a:gd name="connsiteY7" fmla="*/ 940615 h 965261"/>
                <a:gd name="connsiteX8" fmla="*/ 0 w 3523488"/>
                <a:gd name="connsiteY8" fmla="*/ 965261 h 965261"/>
                <a:gd name="connsiteX9" fmla="*/ 0 w 3523488"/>
                <a:gd name="connsiteY9" fmla="*/ 585216 h 965261"/>
                <a:gd name="connsiteX0" fmla="*/ 0 w 3523488"/>
                <a:gd name="connsiteY0" fmla="*/ 585216 h 940615"/>
                <a:gd name="connsiteX1" fmla="*/ 658368 w 3523488"/>
                <a:gd name="connsiteY1" fmla="*/ 573024 h 940615"/>
                <a:gd name="connsiteX2" fmla="*/ 646176 w 3523488"/>
                <a:gd name="connsiteY2" fmla="*/ 316992 h 940615"/>
                <a:gd name="connsiteX3" fmla="*/ 1328928 w 3523488"/>
                <a:gd name="connsiteY3" fmla="*/ 304800 h 940615"/>
                <a:gd name="connsiteX4" fmla="*/ 1328928 w 3523488"/>
                <a:gd name="connsiteY4" fmla="*/ 0 h 940615"/>
                <a:gd name="connsiteX5" fmla="*/ 3511296 w 3523488"/>
                <a:gd name="connsiteY5" fmla="*/ 0 h 940615"/>
                <a:gd name="connsiteX6" fmla="*/ 3499104 w 3523488"/>
                <a:gd name="connsiteY6" fmla="*/ 877824 h 940615"/>
                <a:gd name="connsiteX7" fmla="*/ 3523488 w 3523488"/>
                <a:gd name="connsiteY7" fmla="*/ 940615 h 940615"/>
                <a:gd name="connsiteX8" fmla="*/ 12192 w 3523488"/>
                <a:gd name="connsiteY8" fmla="*/ 940354 h 940615"/>
                <a:gd name="connsiteX9" fmla="*/ 0 w 3523488"/>
                <a:gd name="connsiteY9" fmla="*/ 585216 h 940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23488" h="940615">
                  <a:moveTo>
                    <a:pt x="0" y="585216"/>
                  </a:moveTo>
                  <a:lnTo>
                    <a:pt x="658368" y="573024"/>
                  </a:lnTo>
                  <a:lnTo>
                    <a:pt x="646176" y="316992"/>
                  </a:lnTo>
                  <a:lnTo>
                    <a:pt x="1328928" y="304800"/>
                  </a:lnTo>
                  <a:lnTo>
                    <a:pt x="1328928" y="0"/>
                  </a:lnTo>
                  <a:lnTo>
                    <a:pt x="3511296" y="0"/>
                  </a:lnTo>
                  <a:lnTo>
                    <a:pt x="3499104" y="877824"/>
                  </a:lnTo>
                  <a:lnTo>
                    <a:pt x="3523488" y="940615"/>
                  </a:lnTo>
                  <a:lnTo>
                    <a:pt x="12192" y="940354"/>
                  </a:lnTo>
                  <a:lnTo>
                    <a:pt x="0" y="585216"/>
                  </a:lnTo>
                  <a:close/>
                </a:path>
              </a:pathLst>
            </a:custGeom>
            <a:gradFill>
              <a:gsLst>
                <a:gs pos="0">
                  <a:srgbClr val="DDFFF0"/>
                </a:gs>
                <a:gs pos="100000">
                  <a:srgbClr val="63F3A4"/>
                </a:gs>
              </a:gsLst>
              <a:lin ang="18900000" scaled="1"/>
            </a:gra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="" xmlns:a16="http://schemas.microsoft.com/office/drawing/2014/main" id="{B3B43E56-7F69-4F5F-82D8-691AA22D44FE}"/>
                </a:ext>
              </a:extLst>
            </p:cNvPr>
            <p:cNvSpPr/>
            <p:nvPr/>
          </p:nvSpPr>
          <p:spPr>
            <a:xfrm>
              <a:off x="4194791" y="5129336"/>
              <a:ext cx="3492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ru-RU" sz="1400" dirty="0"/>
                <a:t>ШАГ 1. «МЫ УЗНАЁМ»</a:t>
              </a:r>
            </a:p>
          </p:txBody>
        </p:sp>
        <p:sp>
          <p:nvSpPr>
            <p:cNvPr id="17" name="Прямоугольник 16">
              <a:extLst>
                <a:ext uri="{FF2B5EF4-FFF2-40B4-BE49-F238E27FC236}">
                  <a16:creationId xmlns="" xmlns:a16="http://schemas.microsoft.com/office/drawing/2014/main" id="{97DF1628-634A-43F9-A47E-CCB70A6015B4}"/>
                </a:ext>
              </a:extLst>
            </p:cNvPr>
            <p:cNvSpPr/>
            <p:nvPr/>
          </p:nvSpPr>
          <p:spPr>
            <a:xfrm>
              <a:off x="4842791" y="4849590"/>
              <a:ext cx="2844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rIns="0" rtlCol="0" anchor="ctr"/>
            <a:lstStyle/>
            <a:p>
              <a:r>
                <a:rPr lang="ru-RU" sz="1400" dirty="0">
                  <a:sym typeface="Calibri"/>
                </a:rPr>
                <a:t>  ШАГ 2. «МЫ РАЗМЫШЛЯЕМ»</a:t>
              </a:r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="" xmlns:a16="http://schemas.microsoft.com/office/drawing/2014/main" id="{3F180BA5-A3EB-416B-9A6D-0E4A06D797A5}"/>
                </a:ext>
              </a:extLst>
            </p:cNvPr>
            <p:cNvSpPr/>
            <p:nvPr/>
          </p:nvSpPr>
          <p:spPr>
            <a:xfrm>
              <a:off x="5517209" y="4565717"/>
              <a:ext cx="216958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lvl="0">
                <a:lnSpc>
                  <a:spcPct val="90000"/>
                </a:lnSpc>
              </a:pPr>
              <a:r>
                <a:rPr lang="ru-RU" sz="1400" dirty="0">
                  <a:sym typeface="Calibri"/>
                </a:rPr>
                <a:t>ШАГ 3. «МЫ ДЕЙСТВУЕМ» </a:t>
              </a:r>
            </a:p>
          </p:txBody>
        </p:sp>
      </p:grp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69086E68-1B12-47C5-9ACE-FEA6DCC2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57367"/>
            <a:ext cx="2152429" cy="298625"/>
          </a:xfrm>
        </p:spPr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  <p:sp>
        <p:nvSpPr>
          <p:cNvPr id="8" name="Заголовок 5">
            <a:extLst>
              <a:ext uri="{FF2B5EF4-FFF2-40B4-BE49-F238E27FC236}">
                <a16:creationId xmlns="" xmlns:a16="http://schemas.microsoft.com/office/drawing/2014/main" id="{35047723-C030-414E-87F9-7927687DA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299" y="4276871"/>
            <a:ext cx="10181402" cy="795001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9" name="Рисунок 6">
            <a:extLst>
              <a:ext uri="{FF2B5EF4-FFF2-40B4-BE49-F238E27FC236}">
                <a16:creationId xmlns="" xmlns:a16="http://schemas.microsoft.com/office/drawing/2014/main" id="{CE7BF3DB-89D6-42D4-948F-08BA5EA4E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05299" y="922313"/>
            <a:ext cx="10181402" cy="3354558"/>
          </a:xfrm>
        </p:spPr>
      </p:sp>
      <p:sp>
        <p:nvSpPr>
          <p:cNvPr id="10" name="Текст 7">
            <a:extLst>
              <a:ext uri="{FF2B5EF4-FFF2-40B4-BE49-F238E27FC236}">
                <a16:creationId xmlns="" xmlns:a16="http://schemas.microsoft.com/office/drawing/2014/main" id="{A0638F1B-F1E0-42CE-A926-686393B7CF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5299" y="5071872"/>
            <a:ext cx="10181402" cy="999744"/>
          </a:xfrm>
        </p:spPr>
        <p:txBody>
          <a:bodyPr/>
          <a:lstStyle/>
          <a:p>
            <a:endParaRPr lang="x-none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="" xmlns:a16="http://schemas.microsoft.com/office/drawing/2014/main" id="{8DAC4D29-D8C6-4F7E-A62F-AA69C7950E12}"/>
              </a:ext>
            </a:extLst>
          </p:cNvPr>
          <p:cNvSpPr/>
          <p:nvPr userDrawn="1"/>
        </p:nvSpPr>
        <p:spPr>
          <a:xfrm>
            <a:off x="3048000" y="3028891"/>
            <a:ext cx="5669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202B80F7-76B5-4FA0-B781-4C35CD52F02A}"/>
              </a:ext>
            </a:extLst>
          </p:cNvPr>
          <p:cNvSpPr/>
          <p:nvPr userDrawn="1"/>
        </p:nvSpPr>
        <p:spPr>
          <a:xfrm>
            <a:off x="6725363" y="188391"/>
            <a:ext cx="45799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  <a:sym typeface="Arial"/>
              </a:rPr>
              <a:t>проект</a:t>
            </a: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«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Ш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кола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А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ктивного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Г</a:t>
            </a:r>
            <a:r>
              <a:rPr lang="ru-RU" dirty="0">
                <a:solidFill>
                  <a:schemeClr val="bg1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ражданина»</a:t>
            </a:r>
            <a:endParaRPr lang="x-none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Текст 7">
            <a:extLst>
              <a:ext uri="{FF2B5EF4-FFF2-40B4-BE49-F238E27FC236}">
                <a16:creationId xmlns="" xmlns:a16="http://schemas.microsoft.com/office/drawing/2014/main" id="{006997AA-2D22-4AD6-92AE-556F6B824431}"/>
              </a:ext>
            </a:extLst>
          </p:cNvPr>
          <p:cNvSpPr txBox="1">
            <a:spLocks/>
          </p:cNvSpPr>
          <p:nvPr userDrawn="1"/>
        </p:nvSpPr>
        <p:spPr>
          <a:xfrm>
            <a:off x="931638" y="6333457"/>
            <a:ext cx="10181402" cy="3118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Информация предоставлена Белорусским телеграфных агентством БЕЛТА (</a:t>
            </a:r>
            <a:r>
              <a:rPr lang="en-US" sz="1400" i="1" dirty="0">
                <a:solidFill>
                  <a:schemeClr val="bg1">
                    <a:lumMod val="50000"/>
                  </a:schemeClr>
                </a:solidFill>
              </a:rPr>
              <a:t>www.belta.by</a:t>
            </a:r>
            <a:r>
              <a:rPr lang="ru-RU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19" name="Рисунок 18" descr="Изображение выглядит как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19C3C20D-7544-4799-9342-E7A255548E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271" y="133632"/>
            <a:ext cx="791812" cy="89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4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3981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3162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65601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446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43808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0323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7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740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738F70-4774-4C44-B05A-D944B718EAB4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070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5.png"/><Relationship Id="rId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g"/><Relationship Id="rId5" Type="http://schemas.microsoft.com/office/2007/relationships/hdphoto" Target="../media/hdphoto16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microsoft.com/office/2007/relationships/hdphoto" Target="../media/hdphoto18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1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20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2.wdp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24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microsoft.com/office/2007/relationships/hdphoto" Target="../media/hdphoto23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slide" Target="slide5.xml"/><Relationship Id="rId7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microsoft.com/office/2007/relationships/hdphoto" Target="../media/hdphoto8.wdp"/><Relationship Id="rId10" Type="http://schemas.openxmlformats.org/officeDocument/2006/relationships/slide" Target="slide3.xml"/><Relationship Id="rId4" Type="http://schemas.openxmlformats.org/officeDocument/2006/relationships/image" Target="../media/image11.png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static.tvr.by/upload/video/news/2022/May/160522/16_18/1.mp4" TargetMode="External"/><Relationship Id="rId3" Type="http://schemas.openxmlformats.org/officeDocument/2006/relationships/image" Target="../media/image9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9.png"/><Relationship Id="rId7" Type="http://schemas.microsoft.com/office/2007/relationships/hdphoto" Target="../media/hdphoto13.wdp"/><Relationship Id="rId12" Type="http://schemas.openxmlformats.org/officeDocument/2006/relationships/slide" Target="slide9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slide" Target="slide3.xml"/><Relationship Id="rId5" Type="http://schemas.microsoft.com/office/2007/relationships/hdphoto" Target="../media/hdphoto12.wdp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microsoft.com/office/2007/relationships/hdphoto" Target="../media/hdphoto13.wdp"/><Relationship Id="rId12" Type="http://schemas.microsoft.com/office/2007/relationships/hdphoto" Target="../media/hdphoto1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5" Type="http://schemas.microsoft.com/office/2007/relationships/hdphoto" Target="../media/hdphoto12.wdp"/><Relationship Id="rId15" Type="http://schemas.openxmlformats.org/officeDocument/2006/relationships/slide" Target="slide3.xml"/><Relationship Id="rId10" Type="http://schemas.openxmlformats.org/officeDocument/2006/relationships/image" Target="../media/image20.jpeg"/><Relationship Id="rId4" Type="http://schemas.openxmlformats.org/officeDocument/2006/relationships/image" Target="../media/image17.png"/><Relationship Id="rId9" Type="http://schemas.openxmlformats.org/officeDocument/2006/relationships/image" Target="../media/image19.png"/><Relationship Id="rId14" Type="http://schemas.microsoft.com/office/2007/relationships/hdphoto" Target="../media/hdphoto1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608320" y="6130409"/>
            <a:ext cx="629107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Октябрь</a:t>
            </a:r>
            <a:r>
              <a:rPr lang="ru-RU" sz="2000" i="0" u="none" strike="noStrike" cap="none" dirty="0">
                <a:latin typeface="Calibri"/>
                <a:ea typeface="Calibri"/>
                <a:cs typeface="Calibri"/>
                <a:sym typeface="Calibri"/>
              </a:rPr>
              <a:t>, 2023 г</a:t>
            </a:r>
            <a:r>
              <a:rPr lang="ru-RU" sz="2000" dirty="0">
                <a:latin typeface="Calibri"/>
                <a:ea typeface="Calibri"/>
                <a:cs typeface="Calibri"/>
                <a:sym typeface="Calibri"/>
              </a:rPr>
              <a:t>од</a:t>
            </a: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45" y="352575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644342" y="3061884"/>
            <a:ext cx="6219028" cy="265346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44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  <a:p>
            <a:pPr>
              <a:spcBef>
                <a:spcPts val="1200"/>
              </a:spcBef>
              <a:buClr>
                <a:srgbClr val="1E4E79"/>
              </a:buClr>
              <a:buSzPts val="4000"/>
            </a:pP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(о роли родителей в создании условий для разностороннего развития детей, значении семьи </a:t>
            </a:r>
            <a:br>
              <a:rPr lang="ru-RU" sz="2400" b="1" i="1" dirty="0">
                <a:latin typeface="Arial"/>
                <a:ea typeface="Arial"/>
                <a:cs typeface="Arial"/>
                <a:sym typeface="Arial"/>
              </a:rPr>
            </a:br>
            <a:r>
              <a:rPr lang="ru-RU" sz="2400" b="1" i="1" dirty="0">
                <a:latin typeface="Arial"/>
                <a:ea typeface="Arial"/>
                <a:cs typeface="Arial"/>
                <a:sym typeface="Arial"/>
              </a:rPr>
              <a:t>и семейного воспитания)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A3AD43C0-6B68-47C3-B1FA-DF954EA0F3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2" y="1976143"/>
            <a:ext cx="5735294" cy="488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093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10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A253AF8-BC33-4162-B93B-1A447E0D3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0" y="3302095"/>
            <a:ext cx="4017804" cy="30090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30A89A69-6638-4BD7-A541-7E94B010D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70" y="242783"/>
            <a:ext cx="3348844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9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11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803346" y="2228671"/>
            <a:ext cx="7097553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елорусский государственный деятель, Министр образования Республики Беларусь (с февраля 2022), доцент (2016), доктор химических наук (2017),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член-корреспондент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Национальной академии наук Республики Беларусь (2021); пауэрлифтер,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мастер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спорта Республики Беларусь международного класса (2010), чемпион Европы в троеборье (2007).  </a:t>
            </a:r>
          </a:p>
          <a:p>
            <a:pPr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тец пятерых детей. 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3346" y="1208234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ИВАНЕЦ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Андрей Иванович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950949" y="2190547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78" y="4526040"/>
            <a:ext cx="3391675" cy="2257887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2953" y="1220368"/>
            <a:ext cx="2413000" cy="32258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4865110" y="4749311"/>
            <a:ext cx="7035789" cy="193638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Что означает для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Вас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семья? — спросили десятиклассники 24-й столичной гимназии у </a:t>
            </a:r>
            <a:r>
              <a:rPr lang="ru-RU" sz="14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Министра </a:t>
            </a:r>
            <a:r>
              <a:rPr lang="ru-RU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образования Андрея Иванца, который стал гостем урока «Судьба моей семьи в истории моей страны».</a:t>
            </a:r>
          </a:p>
          <a:p>
            <a:pPr lvl="0" algn="just">
              <a:lnSpc>
                <a:spcPct val="90000"/>
              </a:lnSpc>
              <a:spcBef>
                <a:spcPts val="600"/>
              </a:spcBef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вопрос одновременно и простой, и сложный. Каждый из нас задумывается: а что является основой нашего каждого дня? Конечно, это семья.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 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семья —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это  и любовь, и уважение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в  том  числе  к  старшим 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поколениям,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и чувство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гордости. Уверен, что гордость за Родину начинается с гордости за свою семью, за место, где ты родился, за школу, где учился. Семья — это семь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«Я».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Мы все находим себя в своих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близких, 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ответил </a:t>
            </a:r>
            <a:r>
              <a:rPr lang="ru-RU" sz="1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Министр</a:t>
            </a: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.</a:t>
            </a:r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60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12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4450419" y="2263802"/>
            <a:ext cx="7654990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З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аместитель Министра образования Республики Беларусь (с 1.08.2019 г.). </a:t>
            </a: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кончил Белорусский государственный университет и Академию управления при Президенте Республики Беларусь.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Р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аботал учителем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истории в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СШ № 8 г. Лиды Гродненской области, директором государственного учреждения образования «</a:t>
            </a:r>
            <a:r>
              <a:rPr lang="ru-RU" dirty="0" err="1">
                <a:latin typeface="Calibri" panose="020F0502020204030204" pitchFamily="34" charset="0"/>
                <a:cs typeface="Calibri" panose="020F0502020204030204" pitchFamily="34" charset="0"/>
              </a:rPr>
              <a:t>Можейковская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 средняя общеобразовательная школа» Лидского района Гродненской области. С сентября 2012 года возглавлял управление образования (ранее – отдел образования спорта и туризма) Лидского районного исполнительного комитета Гродненской области. </a:t>
            </a:r>
          </a:p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тец троих детей.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58928" y="1212180"/>
            <a:ext cx="612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КАДЛУБАЙ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4450419" y="2132522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8861" y="1330544"/>
            <a:ext cx="2843692" cy="33024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Прямоугольник 15"/>
          <p:cNvSpPr/>
          <p:nvPr/>
        </p:nvSpPr>
        <p:spPr>
          <a:xfrm>
            <a:off x="5440535" y="5273271"/>
            <a:ext cx="6120844" cy="1297172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be-BY" sz="2800" dirty="0">
                <a:latin typeface="Calibri" pitchFamily="34" charset="0"/>
                <a:cs typeface="Calibri" pitchFamily="34" charset="0"/>
              </a:rPr>
              <a:t>    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 «Мы</a:t>
            </a:r>
            <a:r>
              <a:rPr lang="be-BY" sz="2800" dirty="0">
                <a:latin typeface="Calibri" pitchFamily="34" charset="0"/>
                <a:cs typeface="Calibri" pitchFamily="34" charset="0"/>
              </a:rPr>
              <a:t>, взрослые, должны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сегодня делать все для того, чтобы у наших детей было счастливое </a:t>
            </a:r>
            <a:r>
              <a:rPr lang="ru-RU" sz="2800" dirty="0" smtClean="0">
                <a:latin typeface="Calibri" panose="020F0502020204030204" pitchFamily="34" charset="0"/>
                <a:cs typeface="Calibri" panose="020F0502020204030204" pitchFamily="34" charset="0"/>
              </a:rPr>
              <a:t>будущее».</a:t>
            </a:r>
            <a:endParaRPr lang="be-BY" sz="28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="" xmlns:a16="http://schemas.microsoft.com/office/drawing/2014/main" id="{C6040D38-889F-41F5-AE3B-B2C802084B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928" y="5517189"/>
            <a:ext cx="491160" cy="49116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5B85F87D-CF47-4871-8769-24B7E38E0DBC}"/>
              </a:ext>
            </a:extLst>
          </p:cNvPr>
          <p:cNvSpPr txBox="1"/>
          <p:nvPr/>
        </p:nvSpPr>
        <p:spPr>
          <a:xfrm>
            <a:off x="-3007" y="4953709"/>
            <a:ext cx="1547830" cy="152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Видео «Заместитель Министра образования</a:t>
            </a:r>
            <a:b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 А. Кадлубай вместе с членами своей семьи возложил цветы к памятнику Героя Советского Союза Марату </a:t>
            </a:r>
            <a:r>
              <a:rPr lang="ru-RU" sz="1200" i="1" dirty="0" err="1">
                <a:latin typeface="Calibri" panose="020F0502020204030204" pitchFamily="34" charset="0"/>
                <a:cs typeface="Calibri" panose="020F0502020204030204" pitchFamily="34" charset="0"/>
              </a:rPr>
              <a:t>Казею</a:t>
            </a: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»</a:t>
            </a:r>
            <a:r>
              <a:rPr lang="en-US" sz="12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200" i="1" dirty="0">
                <a:latin typeface="Calibri" panose="020F0502020204030204" pitchFamily="34" charset="0"/>
                <a:cs typeface="Calibri" panose="020F0502020204030204" pitchFamily="34" charset="0"/>
              </a:rPr>
              <a:t>(01:16)</a:t>
            </a:r>
            <a:endParaRPr lang="en-US" sz="12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pic>
        <p:nvPicPr>
          <p:cNvPr id="21" name="VID_20231012_140638_889 00_00_44-00_01_5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01197" y="5028989"/>
            <a:ext cx="2701356" cy="151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13</a:t>
            </a:fld>
            <a:endParaRPr lang="x-none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365591" y="2259202"/>
            <a:ext cx="6396918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ачальник управления образования, науки и культуры 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Главного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управления развития социальной сферы Администрации Президента Республики Беларусь, кандидат исторических наук, доцент. </a:t>
            </a:r>
          </a:p>
          <a:p>
            <a:pPr algn="just">
              <a:spcBef>
                <a:spcPts val="600"/>
              </a:spcBef>
            </a:pPr>
            <a:r>
              <a:rPr lang="ru-RU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кончил исторический факультет Белорусского государственного педагогического университета имени </a:t>
            </a:r>
            <a:r>
              <a:rPr lang="ru-RU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М.Танка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(2009), магистратуру (2010) и аспирантуру (2015), кандидат исторических наук, доцент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ru-RU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dirty="0" smtClean="0">
                <a:latin typeface="Calibri" panose="020F0502020204030204" pitchFamily="34" charset="0"/>
                <a:cs typeface="Calibri" panose="020F0502020204030204" pitchFamily="34" charset="0"/>
              </a:rPr>
              <a:t>тец двоих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3861" y="1305095"/>
            <a:ext cx="61252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КОНОЙКО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Александр Владимирович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5389707" y="2243253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02745" y="1390875"/>
            <a:ext cx="3327264" cy="332977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625247" y="4998413"/>
            <a:ext cx="7726571" cy="1738718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90000"/>
              </a:lnSpc>
            </a:pPr>
            <a:r>
              <a:rPr lang="be-BY" dirty="0">
                <a:latin typeface="Calibri" pitchFamily="34" charset="0"/>
                <a:cs typeface="Calibri" pitchFamily="34" charset="0"/>
              </a:rPr>
              <a:t>      </a:t>
            </a:r>
            <a:r>
              <a:rPr lang="be-BY" dirty="0" smtClean="0">
                <a:latin typeface="Calibri" pitchFamily="34" charset="0"/>
                <a:cs typeface="Calibri" pitchFamily="34" charset="0"/>
              </a:rPr>
              <a:t>«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В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нашей семье заведено проводить совместные прогулки,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посещать объекты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культуры и истории,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праздничные мероприятия, посвященные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государственным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праздникам </a:t>
            </a:r>
            <a:r>
              <a:rPr lang="ru-RU" dirty="0">
                <a:latin typeface="Calibri" pitchFamily="34" charset="0"/>
                <a:cs typeface="Calibri" pitchFamily="34" charset="0"/>
              </a:rPr>
              <a:t>и памятным датам. Всегда находим для этого время. Ведь воспитать патриота, как неоднократно говорил Президент Республики Беларусь А.Г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. Лукашенко</a:t>
            </a:r>
            <a:r>
              <a:rPr lang="ru-RU" dirty="0">
                <a:latin typeface="Calibri" pitchFamily="34" charset="0"/>
                <a:cs typeface="Calibri" pitchFamily="34" charset="0"/>
              </a:rPr>
              <a:t>, может только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патриот».</a:t>
            </a:r>
            <a:endParaRPr lang="be-BY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60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14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150799" y="2173495"/>
            <a:ext cx="665688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бщественный деятель, учредитель благотворительного фонда имени Алексея Талая, мотивационный спикер, предприниматель.            </a:t>
            </a:r>
          </a:p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О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тец четверых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89" y="1308948"/>
            <a:ext cx="3278730" cy="229255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880565" y="4763581"/>
            <a:ext cx="59503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9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“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3888195"/>
            <a:ext cx="4589332" cy="278141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105465" y="1233905"/>
            <a:ext cx="50657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ТАЛАЙ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Алексей Константинович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265428" y="2155215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265428" y="3572132"/>
            <a:ext cx="6656887" cy="3097476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</a:t>
            </a:r>
            <a:r>
              <a:rPr lang="ru-R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Алексей Константинович, скажите, а чем Вы руководствуетесь в воспитании своих детей?</a:t>
            </a:r>
          </a:p>
          <a:p>
            <a:pPr lvl="0" algn="just">
              <a:lnSpc>
                <a:spcPct val="90000"/>
              </a:lnSpc>
              <a:spcAft>
                <a:spcPts val="600"/>
              </a:spcAft>
            </a:pP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— Любовью. Я стараюсь делать все возможное, чтобы они выросли достойными гражданами своей страны. Мы много разговариваем. Я стараюсь до них, как и до других молодых людей, донести, что в подростковом возрасте так легко наломать дров, поддавшись провокационным предложениям «на слабо»: пристраститься к курению, к алкоголю, к наркотикам. Нужно осознавать, что твоя жизнь — это твоя ответственность. Потерянное здоровье не купишь, а с кривой дорожки порой очень сложно сойти. К счастью, мои дети меня слушают и слышат. Каждый из них радует меня своими успехами. Мои сыновья обязательно будут служить в армии. Я в них верю.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412152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15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473214" y="2158392"/>
            <a:ext cx="66381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Б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елорусский государственный деятель. 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инистр труда и социальной защиты 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(с 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14 марта 2017 г</a:t>
            </a:r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  <a:p>
            <a:r>
              <a:rPr lang="ru-RU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Воспитала двоих детей.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33637" y="1219839"/>
            <a:ext cx="3278911" cy="2892418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47" y="4240631"/>
            <a:ext cx="4246701" cy="238876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5473214" y="1146923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КОСТЕВИЧ </a:t>
            </a:r>
          </a:p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Ирина Анатольевна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572605" y="2085081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501065" y="4329336"/>
            <a:ext cx="6610277" cy="171411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Calibri" pitchFamily="34" charset="0"/>
                <a:cs typeface="Calibri" pitchFamily="34" charset="0"/>
              </a:rPr>
              <a:t>«Семья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— это когда есть дети. </a:t>
            </a:r>
            <a:endParaRPr lang="ru-RU" sz="3200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ru-RU" sz="3200" dirty="0" smtClean="0">
                <a:latin typeface="Calibri" pitchFamily="34" charset="0"/>
                <a:cs typeface="Calibri" pitchFamily="34" charset="0"/>
              </a:rPr>
              <a:t>С </a:t>
            </a:r>
            <a:r>
              <a:rPr lang="ru-RU" sz="3200" dirty="0">
                <a:latin typeface="Calibri" pitchFamily="34" charset="0"/>
                <a:cs typeface="Calibri" pitchFamily="34" charset="0"/>
              </a:rPr>
              <a:t>каждым ребенком счастье в семье </a:t>
            </a:r>
            <a:r>
              <a:rPr lang="ru-RU" sz="3200" dirty="0" smtClean="0">
                <a:latin typeface="Calibri" pitchFamily="34" charset="0"/>
                <a:cs typeface="Calibri" pitchFamily="34" charset="0"/>
              </a:rPr>
              <a:t>добавляется».</a:t>
            </a:r>
            <a:endParaRPr lang="be-BY" sz="3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186561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16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293389" y="2335630"/>
            <a:ext cx="664921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иректор государственного учреждения «Республиканский реабилитационный центр для детей-инвалидов»; председатель правления Республиканского общественного объединения «Белорусский детский фонд».</a:t>
            </a:r>
          </a:p>
          <a:p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аграждена Медалью ордена преподобной Евфросинии Полоцкой Белорусской Православной Церкви (2023 г.).</a:t>
            </a:r>
            <a:endParaRPr lang="ru-RU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6548" y="1267377"/>
            <a:ext cx="3274424" cy="370568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293389" y="1173648"/>
            <a:ext cx="59681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КОНДРАШОВА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Николаевна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5424453" y="2277068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902371" y="5123174"/>
            <a:ext cx="9270125" cy="1409765"/>
          </a:xfrm>
          <a:prstGeom prst="rect">
            <a:avLst/>
          </a:prstGeom>
          <a:solidFill>
            <a:srgbClr val="2B436F">
              <a:alpha val="65000"/>
            </a:srgbClr>
          </a:solidFill>
          <a:ln>
            <a:solidFill>
              <a:srgbClr val="2B43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e-BY" sz="2800" dirty="0">
                <a:latin typeface="Calibri" pitchFamily="34" charset="0"/>
                <a:cs typeface="Calibri" pitchFamily="34" charset="0"/>
              </a:rPr>
              <a:t>      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«Одна </a:t>
            </a:r>
            <a:r>
              <a:rPr lang="be-BY" sz="2800" dirty="0">
                <a:latin typeface="Calibri" pitchFamily="34" charset="0"/>
                <a:cs typeface="Calibri" pitchFamily="34" charset="0"/>
              </a:rPr>
              <a:t>из составляющих крепкой семьи — когда взрослые и дети вместе трудятся на благо своей </a:t>
            </a:r>
            <a:r>
              <a:rPr lang="be-BY" sz="2800" dirty="0" smtClean="0">
                <a:latin typeface="Calibri" pitchFamily="34" charset="0"/>
                <a:cs typeface="Calibri" pitchFamily="34" charset="0"/>
              </a:rPr>
              <a:t>страны». </a:t>
            </a:r>
            <a:endParaRPr lang="be-BY" sz="28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3198062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17</a:t>
            </a:fld>
            <a:endParaRPr lang="x-none"/>
          </a:p>
        </p:txBody>
      </p:sp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BAD838DC-5684-4BC6-AD32-B661AE1F2D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7" y="1400213"/>
            <a:ext cx="680115" cy="5093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B249FD41-CDF5-496A-8A43-DF3195B7C7E6}"/>
              </a:ext>
            </a:extLst>
          </p:cNvPr>
          <p:cNvSpPr txBox="1"/>
          <p:nvPr/>
        </p:nvSpPr>
        <p:spPr>
          <a:xfrm>
            <a:off x="5436865" y="2151727"/>
            <a:ext cx="6341005" cy="2108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Д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иректор государственного учреждения «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Столинский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 территориальный центр социального обслуживания населения».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Н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аграждена орденом Матери (2014 г.). </a:t>
            </a:r>
            <a:r>
              <a:rPr lang="ru-RU" sz="2000" b="1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обедитель республиканского конкурса «Женщина года – 2022» в номинации «За человечность и доброту» (2023 г.).</a:t>
            </a:r>
          </a:p>
          <a:p>
            <a:pPr lvl="0">
              <a:lnSpc>
                <a:spcPct val="90000"/>
              </a:lnSpc>
              <a:spcBef>
                <a:spcPts val="600"/>
              </a:spcBef>
            </a:pPr>
            <a:r>
              <a:rPr lang="ru-RU" sz="2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ru-RU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меет пятерых сыновей.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91189" y="1151140"/>
            <a:ext cx="48942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МОРОЗ </a:t>
            </a:r>
            <a:b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</a:br>
            <a:r>
              <a:rPr lang="ru-RU" sz="2800" b="1" dirty="0">
                <a:solidFill>
                  <a:srgbClr val="891114"/>
                </a:solidFill>
                <a:latin typeface="Calibri" pitchFamily="34" charset="0"/>
                <a:cs typeface="Calibri" pitchFamily="34" charset="0"/>
              </a:rPr>
              <a:t>Людмила Васильевна</a:t>
            </a:r>
            <a:endParaRPr lang="be-BY" sz="2800" b="1" dirty="0">
              <a:solidFill>
                <a:srgbClr val="891114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V="1">
            <a:off x="5474150" y="2094614"/>
            <a:ext cx="2604977" cy="10633"/>
          </a:xfrm>
          <a:prstGeom prst="line">
            <a:avLst/>
          </a:prstGeom>
          <a:ln>
            <a:solidFill>
              <a:srgbClr val="2B436F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F225FE9A-50BD-46A2-B377-2658F46A8B57}"/>
              </a:ext>
            </a:extLst>
          </p:cNvPr>
          <p:cNvGrpSpPr/>
          <p:nvPr/>
        </p:nvGrpSpPr>
        <p:grpSpPr>
          <a:xfrm>
            <a:off x="5391189" y="4420501"/>
            <a:ext cx="6551416" cy="2142782"/>
            <a:chOff x="3106404" y="4406744"/>
            <a:chExt cx="8836201" cy="1719106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3106404" y="4520335"/>
              <a:ext cx="8836201" cy="1605515"/>
            </a:xfrm>
            <a:prstGeom prst="rect">
              <a:avLst/>
            </a:prstGeom>
            <a:solidFill>
              <a:srgbClr val="2B436F">
                <a:alpha val="65000"/>
              </a:srgbClr>
            </a:solidFill>
            <a:ln>
              <a:solidFill>
                <a:srgbClr val="2B436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400" dirty="0">
                  <a:latin typeface="Calibri" pitchFamily="34" charset="0"/>
                  <a:cs typeface="Calibri" pitchFamily="34" charset="0"/>
                </a:rPr>
                <a:t>      </a:t>
              </a:r>
              <a:r>
                <a:rPr lang="ru-RU" sz="2400" dirty="0" smtClean="0">
                  <a:latin typeface="Calibri" pitchFamily="34" charset="0"/>
                  <a:cs typeface="Calibri" pitchFamily="34" charset="0"/>
                </a:rPr>
                <a:t>«Рождение </a:t>
              </a:r>
              <a:r>
                <a:rPr lang="ru-RU" sz="2400" dirty="0">
                  <a:latin typeface="Calibri" pitchFamily="34" charset="0"/>
                  <a:cs typeface="Calibri" pitchFamily="34" charset="0"/>
                </a:rPr>
                <a:t>ребенка обязывает больше трудиться, чтобы дать ему хороший старт. </a:t>
              </a:r>
            </a:p>
            <a:p>
              <a:pPr algn="ctr"/>
              <a:r>
                <a:rPr lang="ru-RU" sz="2400" dirty="0">
                  <a:latin typeface="Calibri" pitchFamily="34" charset="0"/>
                  <a:cs typeface="Calibri" pitchFamily="34" charset="0"/>
                </a:rPr>
                <a:t>При этом важно каждому  уделять время и дать ощущение собственной </a:t>
              </a:r>
              <a:r>
                <a:rPr lang="ru-RU" sz="2400" dirty="0" smtClean="0">
                  <a:latin typeface="Calibri" pitchFamily="34" charset="0"/>
                  <a:cs typeface="Calibri" pitchFamily="34" charset="0"/>
                </a:rPr>
                <a:t>значимости».</a:t>
              </a:r>
              <a:endParaRPr lang="be-BY" sz="24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461981" y="4406744"/>
              <a:ext cx="249155" cy="123461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endParaRPr lang="en-US" sz="9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644" y="3724225"/>
            <a:ext cx="3025566" cy="2945383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587" y="1251665"/>
            <a:ext cx="3314916" cy="262636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0B11ACA-D0B1-4548-A4E4-FD4DEEE8C8F2}"/>
              </a:ext>
            </a:extLst>
          </p:cNvPr>
          <p:cNvSpPr txBox="1"/>
          <p:nvPr/>
        </p:nvSpPr>
        <p:spPr>
          <a:xfrm>
            <a:off x="2322224" y="299579"/>
            <a:ext cx="90994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Семья – начало всех начал</a:t>
            </a:r>
          </a:p>
        </p:txBody>
      </p:sp>
    </p:spTree>
    <p:extLst>
      <p:ext uri="{BB962C8B-B14F-4D97-AF65-F5344CB8AC3E}">
        <p14:creationId xmlns:p14="http://schemas.microsoft.com/office/powerpoint/2010/main" val="318922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5"/>
          <p:cNvSpPr txBox="1"/>
          <p:nvPr/>
        </p:nvSpPr>
        <p:spPr>
          <a:xfrm>
            <a:off x="5759532" y="3249290"/>
            <a:ext cx="6002602" cy="35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Следующая тема </a:t>
            </a:r>
            <a:r>
              <a:rPr lang="ru-RU" sz="2400" dirty="0" err="1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ШАГа</a:t>
            </a:r>
            <a:r>
              <a:rPr lang="ru-RU" sz="2400" dirty="0">
                <a:solidFill>
                  <a:srgbClr val="000000"/>
                </a:solidFill>
                <a:effectLst/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</a:p>
          <a:p>
            <a:pPr algn="ctr"/>
            <a:endParaRPr lang="ru-RU" sz="2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«</a:t>
            </a:r>
            <a:r>
              <a:rPr lang="ru-RU" sz="2800" b="1" dirty="0">
                <a:solidFill>
                  <a:srgbClr val="002060"/>
                </a:solidFill>
                <a:effectLst/>
                <a:latin typeface="Arial Black" panose="020B0A04020102020204" pitchFamily="34" charset="0"/>
                <a:ea typeface="Times New Roman" panose="02020603050405020304" pitchFamily="18" charset="0"/>
              </a:rPr>
              <a:t>В этой красе величавой есть доля труда моего</a:t>
            </a:r>
            <a:r>
              <a:rPr lang="ru-RU" sz="2800" b="1" dirty="0">
                <a:solidFill>
                  <a:srgbClr val="002060"/>
                </a:solidFill>
                <a:latin typeface="Arial Black" panose="020B0A04020102020204" pitchFamily="34" charset="0"/>
              </a:rPr>
              <a:t>»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400" i="1" dirty="0">
                <a:solidFill>
                  <a:srgbClr val="000000"/>
                </a:solidFill>
                <a:effectLst/>
                <a:latin typeface="Calibri" pitchFamily="34" charset="0"/>
                <a:ea typeface="Calibri" pitchFamily="34" charset="0"/>
                <a:cs typeface="Calibri" pitchFamily="34" charset="0"/>
              </a:rPr>
              <a:t>(о тружениках промышленности и сельского хозяйства)</a:t>
            </a:r>
            <a:endParaRPr lang="ru-RU" sz="2400" i="1" dirty="0">
              <a:solidFill>
                <a:srgbClr val="000000"/>
              </a:solidFill>
              <a:effectLst/>
              <a:latin typeface="Calibri" pitchFamily="34" charset="0"/>
              <a:ea typeface="Times New Roman" panose="02020603050405020304" pitchFamily="18" charset="0"/>
              <a:cs typeface="Calibri" pitchFamily="34" charset="0"/>
            </a:endParaRPr>
          </a:p>
        </p:txBody>
      </p:sp>
      <p:pic>
        <p:nvPicPr>
          <p:cNvPr id="3" name="Рисунок 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F56D3285-C1C2-430D-A8C5-CAF03C68FB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09" y="216349"/>
            <a:ext cx="1523862" cy="1710602"/>
          </a:xfrm>
          <a:prstGeom prst="rect">
            <a:avLst/>
          </a:prstGeom>
        </p:spPr>
      </p:pic>
      <p:sp>
        <p:nvSpPr>
          <p:cNvPr id="13" name="Google Shape;194;p25">
            <a:extLst>
              <a:ext uri="{FF2B5EF4-FFF2-40B4-BE49-F238E27FC236}">
                <a16:creationId xmlns="" xmlns:a16="http://schemas.microsoft.com/office/drawing/2014/main" id="{FB16588C-22D3-4019-97F0-0F3B867A94A1}"/>
              </a:ext>
            </a:extLst>
          </p:cNvPr>
          <p:cNvSpPr txBox="1">
            <a:spLocks/>
          </p:cNvSpPr>
          <p:nvPr/>
        </p:nvSpPr>
        <p:spPr>
          <a:xfrm>
            <a:off x="5367645" y="1811139"/>
            <a:ext cx="6687413" cy="143815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rgbClr val="1E4E79"/>
              </a:buClr>
              <a:buSzPts val="4000"/>
            </a:pPr>
            <a:r>
              <a:rPr lang="ru-RU" sz="7200" b="1" dirty="0">
                <a:solidFill>
                  <a:srgbClr val="891114"/>
                </a:solidFill>
                <a:latin typeface="Arial Black" panose="020B0A04020102020204" pitchFamily="34" charset="0"/>
                <a:ea typeface="Arial"/>
                <a:cs typeface="Arial"/>
                <a:sym typeface="Arial"/>
              </a:rPr>
              <a:t>АНОНС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0D4B4C7-48F3-45AF-B67D-75C9014DB0DA}"/>
              </a:ext>
            </a:extLst>
          </p:cNvPr>
          <p:cNvSpPr txBox="1"/>
          <p:nvPr/>
        </p:nvSpPr>
        <p:spPr>
          <a:xfrm>
            <a:off x="1995055" y="488800"/>
            <a:ext cx="10196945" cy="1438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5400" b="1" dirty="0">
                <a:solidFill>
                  <a:srgbClr val="3D5F9D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В ЛИЦАХ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47077A5-3F1A-4904-86E1-A73D3CF59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20" y="1847319"/>
            <a:ext cx="5795780" cy="493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809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2</a:t>
            </a:fld>
            <a:endParaRPr lang="x-none"/>
          </a:p>
        </p:txBody>
      </p:sp>
      <p:sp>
        <p:nvSpPr>
          <p:cNvPr id="7" name="Заголовок 9">
            <a:extLst>
              <a:ext uri="{FF2B5EF4-FFF2-40B4-BE49-F238E27FC236}">
                <a16:creationId xmlns="" xmlns:a16="http://schemas.microsoft.com/office/drawing/2014/main" id="{A37CDEDA-33B1-419B-86FC-DF1897F65587}"/>
              </a:ext>
            </a:extLst>
          </p:cNvPr>
          <p:cNvSpPr txBox="1">
            <a:spLocks/>
          </p:cNvSpPr>
          <p:nvPr/>
        </p:nvSpPr>
        <p:spPr>
          <a:xfrm>
            <a:off x="4291993" y="4324869"/>
            <a:ext cx="7914803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891114"/>
                </a:solidFill>
                <a:latin typeface="Arial Black" panose="020B0A04020102020204" pitchFamily="34" charset="0"/>
                <a:cs typeface="Arial"/>
              </a:rPr>
              <a:t>Викторина</a:t>
            </a:r>
            <a:endParaRPr lang="x-none" sz="8000" b="1" dirty="0">
              <a:solidFill>
                <a:srgbClr val="891114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3" name="Рисунок 12" descr="Изображение выглядит как рулетка, объект&#10;&#10;Описание создано автоматически">
            <a:extLst>
              <a:ext uri="{FF2B5EF4-FFF2-40B4-BE49-F238E27FC236}">
                <a16:creationId xmlns="" xmlns:a16="http://schemas.microsoft.com/office/drawing/2014/main" id="{47F7905B-973E-45CF-AF45-9EB90AFFFE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188" y="131110"/>
            <a:ext cx="1013244" cy="113741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89C4255-6956-4B16-81DA-461CB39A58EB}"/>
              </a:ext>
            </a:extLst>
          </p:cNvPr>
          <p:cNvSpPr txBox="1"/>
          <p:nvPr/>
        </p:nvSpPr>
        <p:spPr>
          <a:xfrm>
            <a:off x="4291993" y="1124969"/>
            <a:ext cx="7914803" cy="1089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РОДИНА МОЯ БЕЛАРУСЬ </a:t>
            </a:r>
          </a:p>
          <a:p>
            <a:pPr>
              <a:lnSpc>
                <a:spcPct val="80000"/>
              </a:lnSpc>
            </a:pPr>
            <a:r>
              <a:rPr lang="ru-RU" sz="4000" b="1" dirty="0">
                <a:solidFill>
                  <a:srgbClr val="2B436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anose="020B0A04020102020204" pitchFamily="34" charset="0"/>
              </a:rPr>
              <a:t>В ЛИЦАХ</a:t>
            </a:r>
            <a:endParaRPr lang="ru-RU" sz="5400" b="1" dirty="0">
              <a:solidFill>
                <a:srgbClr val="2B436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26" name="Picture 2" descr="Небольшая викторина) — DRIVE2">
            <a:extLst>
              <a:ext uri="{FF2B5EF4-FFF2-40B4-BE49-F238E27FC236}">
                <a16:creationId xmlns="" xmlns:a16="http://schemas.microsoft.com/office/drawing/2014/main" id="{4D12877A-6F1A-4826-AADE-1D12A7A5DD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78" y="3620720"/>
            <a:ext cx="3018827" cy="202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077A29A-77B4-4A6A-9352-50E93ACCED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778" y="131110"/>
            <a:ext cx="3348844" cy="285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25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3</a:t>
            </a:fld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5F78D8B-9EA2-498A-9D5D-3CD4514CBD78}"/>
              </a:ext>
            </a:extLst>
          </p:cNvPr>
          <p:cNvSpPr txBox="1"/>
          <p:nvPr/>
        </p:nvSpPr>
        <p:spPr>
          <a:xfrm>
            <a:off x="1958109" y="235526"/>
            <a:ext cx="98292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/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С семьи начинается жизнь человека, здесь происходит формирование его как гражданина. В семье человек рождается не только физически, но и духовно. Семья – это дом, место, где уютно и спокойно, где всегда поймут и поддержат, помогут решить проблемы и искренне разделят радость. Очень важно, чтобы семья была прочной и полной.</a:t>
            </a:r>
          </a:p>
          <a:p>
            <a:pPr indent="450215" algn="just"/>
            <a:r>
              <a:rPr lang="ru-RU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В Республике Беларусь поддержка семьи является национальным приоритетом. Семья выступает важнейшим источником формирования и развития личности, воспроизводства человеческого капитала, накопления и передачи традиций, духовных и нравственных ценностей.</a:t>
            </a:r>
            <a:endParaRPr lang="ru-RU" sz="20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Прямоугольник: скругленные углы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7AA4473C-1A15-4CC6-86A5-B1FE67A8DBF1}"/>
              </a:ext>
            </a:extLst>
          </p:cNvPr>
          <p:cNvSpPr/>
          <p:nvPr/>
        </p:nvSpPr>
        <p:spPr>
          <a:xfrm>
            <a:off x="938925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9" name="Прямоугольник: скругленные углы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7D32A7CC-7B15-4C4F-8C34-0834264788FA}"/>
              </a:ext>
            </a:extLst>
          </p:cNvPr>
          <p:cNvSpPr/>
          <p:nvPr/>
        </p:nvSpPr>
        <p:spPr>
          <a:xfrm>
            <a:off x="3182479" y="4359001"/>
            <a:ext cx="1879272" cy="1287408"/>
          </a:xfrm>
          <a:prstGeom prst="roundRect">
            <a:avLst/>
          </a:prstGeom>
          <a:solidFill>
            <a:srgbClr val="F6B30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2</a:t>
            </a:r>
          </a:p>
        </p:txBody>
      </p:sp>
      <p:sp>
        <p:nvSpPr>
          <p:cNvPr id="10" name="Прямоугольник: скругленные углы 9">
            <a:hlinkClick r:id="rId4" action="ppaction://hlinksldjump"/>
            <a:extLst>
              <a:ext uri="{FF2B5EF4-FFF2-40B4-BE49-F238E27FC236}">
                <a16:creationId xmlns="" xmlns:a16="http://schemas.microsoft.com/office/drawing/2014/main" id="{26E4BF1F-4C9E-4371-986B-47B04B40FBC2}"/>
              </a:ext>
            </a:extLst>
          </p:cNvPr>
          <p:cNvSpPr/>
          <p:nvPr/>
        </p:nvSpPr>
        <p:spPr>
          <a:xfrm>
            <a:off x="5426033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3</a:t>
            </a:r>
          </a:p>
        </p:txBody>
      </p:sp>
      <p:sp>
        <p:nvSpPr>
          <p:cNvPr id="11" name="Прямоугольник: скругленные углы 10">
            <a:hlinkClick r:id="rId5" action="ppaction://hlinksldjump"/>
            <a:extLst>
              <a:ext uri="{FF2B5EF4-FFF2-40B4-BE49-F238E27FC236}">
                <a16:creationId xmlns="" xmlns:a16="http://schemas.microsoft.com/office/drawing/2014/main" id="{E79CE975-58C3-4A56-8871-B3B78139E78A}"/>
              </a:ext>
            </a:extLst>
          </p:cNvPr>
          <p:cNvSpPr/>
          <p:nvPr/>
        </p:nvSpPr>
        <p:spPr>
          <a:xfrm>
            <a:off x="7669587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4</a:t>
            </a:r>
          </a:p>
        </p:txBody>
      </p:sp>
      <p:sp>
        <p:nvSpPr>
          <p:cNvPr id="12" name="Прямоугольник: скругленные углы 11">
            <a:hlinkClick r:id="rId6" action="ppaction://hlinksldjump"/>
            <a:extLst>
              <a:ext uri="{FF2B5EF4-FFF2-40B4-BE49-F238E27FC236}">
                <a16:creationId xmlns="" xmlns:a16="http://schemas.microsoft.com/office/drawing/2014/main" id="{7CBD904D-0213-4510-A72B-B6FB810B6330}"/>
              </a:ext>
            </a:extLst>
          </p:cNvPr>
          <p:cNvSpPr/>
          <p:nvPr/>
        </p:nvSpPr>
        <p:spPr>
          <a:xfrm>
            <a:off x="9913142" y="4359001"/>
            <a:ext cx="1879272" cy="128740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5177C59-FA0F-49AD-AE01-8BBCB35499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27" y="5821880"/>
            <a:ext cx="514061" cy="51406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="" xmlns:a16="http://schemas.microsoft.com/office/drawing/2014/main" id="{C5B7FB8D-6C51-4E16-B829-303A67625F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81" y="5821879"/>
            <a:ext cx="514061" cy="51406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923B47BF-0584-45E0-964F-29E2B60B9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568" y="5874350"/>
            <a:ext cx="514061" cy="5140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5729E15E-5D81-4048-9FC1-263C1A2CFB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489" y="5821878"/>
            <a:ext cx="514061" cy="51406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2BDE43DA-2F7B-4578-BEB0-58ED39260B8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51" y="5799036"/>
            <a:ext cx="514061" cy="514061"/>
          </a:xfrm>
          <a:prstGeom prst="rect">
            <a:avLst/>
          </a:prstGeom>
        </p:spPr>
      </p:pic>
      <p:sp>
        <p:nvSpPr>
          <p:cNvPr id="18" name="Заголовок 9">
            <a:extLst>
              <a:ext uri="{FF2B5EF4-FFF2-40B4-BE49-F238E27FC236}">
                <a16:creationId xmlns="" xmlns:a16="http://schemas.microsoft.com/office/drawing/2014/main" id="{DD313903-BD18-4C33-BEB0-DB6AF24B2A6E}"/>
              </a:ext>
            </a:extLst>
          </p:cNvPr>
          <p:cNvSpPr txBox="1">
            <a:spLocks/>
          </p:cNvSpPr>
          <p:nvPr/>
        </p:nvSpPr>
        <p:spPr>
          <a:xfrm>
            <a:off x="938925" y="3562606"/>
            <a:ext cx="10853489" cy="618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rgbClr val="376091"/>
                </a:solidFill>
                <a:latin typeface="Arial Black" panose="020B0A04020102020204" pitchFamily="34" charset="0"/>
                <a:cs typeface="Arial"/>
              </a:rPr>
              <a:t>Ответьте на вопросы викторины:</a:t>
            </a:r>
            <a:endParaRPr lang="x-none" sz="4000" b="1" dirty="0">
              <a:solidFill>
                <a:srgbClr val="376091"/>
              </a:solidFill>
              <a:latin typeface="Arial Black" panose="020B0A04020102020204" pitchFamily="34" charset="0"/>
              <a:cs typeface="Arial"/>
            </a:endParaRPr>
          </a:p>
        </p:txBody>
      </p:sp>
      <p:pic>
        <p:nvPicPr>
          <p:cNvPr id="19" name="Picture 2" descr="Небольшая викторина) — DRIVE2">
            <a:extLst>
              <a:ext uri="{FF2B5EF4-FFF2-40B4-BE49-F238E27FC236}">
                <a16:creationId xmlns="" xmlns:a16="http://schemas.microsoft.com/office/drawing/2014/main" id="{E621C870-29B5-4540-BF04-B8175FDC29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66" y="1528187"/>
            <a:ext cx="695049" cy="466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0731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="" xmlns:a16="http://schemas.microsoft.com/office/drawing/2014/main" id="{4D9B5E86-5BBE-425A-94E3-C82A287565D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4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19937" y="209025"/>
            <a:ext cx="8947835" cy="1569660"/>
          </a:xfrm>
          <a:prstGeom prst="rect">
            <a:avLst/>
          </a:prstGeom>
          <a:solidFill>
            <a:srgbClr val="F6EBEA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spcAft>
                <a:spcPts val="800"/>
              </a:spcAft>
            </a:pP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Согласно ст. 32 Конституции Республики Беларусь, брак как союз женщины и мужчины, семья, материнство, отцовство и детство находятся под защитой государства. </a:t>
            </a:r>
            <a:b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Какую поддержку получает семья в нашей стране?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116607" y="192240"/>
            <a:ext cx="1879272" cy="1653594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1116608" y="2330312"/>
            <a:ext cx="10825998" cy="44771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Для поддержки семей с детьми реализуется комплекс мер с особым акцентом на многодетные семьи: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выплата пособий в связи с рождением и воспитанием детей;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предоставление семейного капитала многодетным семьям при рождении третьего или последующего ребёнка;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социальное обслуживание семей с детьми;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государственная поддержка при строительстве (реконструкции) жилья;</a:t>
            </a: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обеспечение бесплатным питанием детей первых двух лет жизни и другие виды государственной адресной социальной помощи;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363"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 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гарантии в сфере образования, здравоохранения, пенсионного, трудового, налогового и жилищного законодательства.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В республике действует </a:t>
            </a:r>
            <a:r>
              <a:rPr lang="ru-RU" b="1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система государственных пособий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В нее входят три группы пособий: по материнству, семейные и по временной нетрудоспособности по уходу за детьми – всего 11 видов (Закон Республики Беларусь «О государственных пособиях семьям, воспитывающим детей»).</a:t>
            </a:r>
          </a:p>
          <a:p>
            <a:pPr>
              <a:lnSpc>
                <a:spcPct val="85000"/>
              </a:lnSpc>
              <a:spcBef>
                <a:spcPts val="600"/>
              </a:spcBef>
            </a:pP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С 2015 года реализуется </a:t>
            </a:r>
            <a:r>
              <a:rPr lang="ru-RU" b="1" dirty="0">
                <a:solidFill>
                  <a:srgbClr val="891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программа семейного капитала</a:t>
            </a:r>
            <a:r>
              <a:rPr lang="ru-RU" dirty="0">
                <a:latin typeface="Calibri" panose="020F0502020204030204" pitchFamily="34" charset="0"/>
                <a:cs typeface="Calibri" panose="020F0502020204030204" pitchFamily="34" charset="0"/>
              </a:rPr>
              <a:t>. Семейный капитал – это безналичные денежные средства, предоставляемые семьям граждан Республики Беларусь при рождении (усыновлении, удочерении) третьего либо последующего ребенка.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862619"/>
            <a:ext cx="514061" cy="514061"/>
          </a:xfrm>
          <a:prstGeom prst="rect">
            <a:avLst/>
          </a:prstGeom>
        </p:spPr>
      </p:pic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805E0855-1228-489D-819C-A020D3299A2C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116607" y="190898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270359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32CFB68-C5AA-4ED0-A846-AD5D826E63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5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866641" y="446123"/>
            <a:ext cx="8786003" cy="1440000"/>
          </a:xfrm>
          <a:prstGeom prst="rect">
            <a:avLst/>
          </a:prstGeom>
          <a:solidFill>
            <a:srgbClr val="FCE7B2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 anchorCtr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Кому и за что вручается эта государственная награда?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436794"/>
            <a:ext cx="1879272" cy="1440000"/>
          </a:xfrm>
          <a:prstGeom prst="roundRect">
            <a:avLst>
              <a:gd name="adj" fmla="val 9210"/>
            </a:avLst>
          </a:prstGeom>
          <a:solidFill>
            <a:srgbClr val="F6B30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2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334035"/>
            <a:ext cx="514061" cy="51406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66" b="5124"/>
          <a:stretch/>
        </p:blipFill>
        <p:spPr>
          <a:xfrm>
            <a:off x="10571356" y="454964"/>
            <a:ext cx="829772" cy="1428560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021274" y="2966284"/>
            <a:ext cx="10475633" cy="3328567"/>
            <a:chOff x="1021274" y="2966284"/>
            <a:chExt cx="10911671" cy="3328567"/>
          </a:xfrm>
        </p:grpSpPr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99249CBB-646E-4E18-9D5D-5C822281559A}"/>
                </a:ext>
              </a:extLst>
            </p:cNvPr>
            <p:cNvSpPr txBox="1"/>
            <p:nvPr/>
          </p:nvSpPr>
          <p:spPr>
            <a:xfrm>
              <a:off x="1021274" y="2966284"/>
              <a:ext cx="10911671" cy="332856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288000" rtlCol="0">
              <a:spAutoFit/>
            </a:bodyPr>
            <a:lstStyle/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Труд материнства высоко оценивается на государственном уровне. Для матерей, достойно воспитавших пятерых и более детей, предусмотрена государственная награда –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Орден Матери </a:t>
              </a:r>
              <a:r>
                <a:rPr lang="ru-RU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(</a:t>
              </a:r>
              <a:r>
                <a:rPr lang="ru-RU" sz="2000" i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бел.</a:t>
              </a:r>
              <a:r>
                <a:rPr lang="ru-RU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Ор</a:t>
              </a:r>
              <a:r>
                <a:rPr lang="be-BY" sz="2000" b="1" dirty="0">
                  <a:solidFill>
                    <a:srgbClr val="89111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дэн Маці</a:t>
              </a:r>
              <a:r>
                <a:rPr lang="be-BY" sz="2000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)</a:t>
              </a: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 1996 года в стране награждено более </a:t>
              </a:r>
              <a:b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</a:br>
              <a:r>
                <a:rPr lang="ru-RU" sz="2800" b="1" dirty="0">
                  <a:solidFill>
                    <a:srgbClr val="2B436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13 тыс. </a:t>
              </a:r>
              <a:r>
                <a:rPr lang="ru-RU" sz="2000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матерей.</a:t>
              </a:r>
            </a:p>
            <a:p>
              <a:pPr marL="4848225" indent="449263" algn="just">
                <a:lnSpc>
                  <a:spcPct val="90000"/>
                </a:lnSpc>
              </a:pP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В </a:t>
              </a:r>
              <a:r>
                <a:rPr lang="ru-RU" sz="200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2023 г.</a:t>
              </a: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орденом Матери награждены </a:t>
              </a:r>
              <a:b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800" b="1" dirty="0" smtClean="0">
                  <a:solidFill>
                    <a:srgbClr val="891114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206 </a:t>
              </a: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жительниц всех областей Беларуси и </a:t>
              </a:r>
              <a:b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ru-RU" sz="20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г. Минска. </a:t>
              </a:r>
              <a:endPara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0590" y="2966284"/>
              <a:ext cx="1404013" cy="2966224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791" y="3335142"/>
              <a:ext cx="3109238" cy="2313852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hlinkClick r:id="rId10" action="ppaction://hlinksldjump"/>
            <a:extLst>
              <a:ext uri="{FF2B5EF4-FFF2-40B4-BE49-F238E27FC236}">
                <a16:creationId xmlns="" xmlns:a16="http://schemas.microsoft.com/office/drawing/2014/main" id="{7FEF96F0-4970-4D88-A8EF-0CCE148CAC75}"/>
              </a:ext>
            </a:extLst>
          </p:cNvPr>
          <p:cNvSpPr/>
          <p:nvPr/>
        </p:nvSpPr>
        <p:spPr>
          <a:xfrm>
            <a:off x="-2618761" y="-2227433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171969"/>
            <a:ext cx="10651165" cy="421326"/>
          </a:xfrm>
          <a:prstGeom prst="roundRect">
            <a:avLst>
              <a:gd name="adj" fmla="val 26121"/>
            </a:avLst>
          </a:prstGeom>
          <a:solidFill>
            <a:srgbClr val="F6B30A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1153820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>
            <a:extLst>
              <a:ext uri="{FF2B5EF4-FFF2-40B4-BE49-F238E27FC236}">
                <a16:creationId xmlns="" xmlns:a16="http://schemas.microsoft.com/office/drawing/2014/main" id="{9F9C0E0A-456D-462E-8137-60FBD35030BA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6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79454" y="517450"/>
            <a:ext cx="8947835" cy="86517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Каковы обязанности детей по отношению к семье и родителям?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76124" y="474072"/>
            <a:ext cx="1879272" cy="99232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3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50" y="1742498"/>
            <a:ext cx="514061" cy="514061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99249CBB-646E-4E18-9D5D-5C822281559A}"/>
              </a:ext>
            </a:extLst>
          </p:cNvPr>
          <p:cNvSpPr txBox="1"/>
          <p:nvPr/>
        </p:nvSpPr>
        <p:spPr>
          <a:xfrm>
            <a:off x="1125645" y="2256559"/>
            <a:ext cx="10651165" cy="43727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Нормативные правовые акты Республики Беларусь достаточно детально прописывают обязанности ребенка – человека с момента рождения и до достижения им 18 лет.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</a:t>
            </a:r>
            <a:r>
              <a:rPr lang="ru-RU" sz="2000" b="1" dirty="0">
                <a:solidFill>
                  <a:srgbClr val="89111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Кодексом Республики Беларусь о браке и семье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100. Обязанности детей в отношении родителей:</a:t>
            </a:r>
          </a:p>
          <a:p>
            <a:pPr marL="360000" algn="just">
              <a:lnSpc>
                <a:spcPct val="85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обязаны заботиться о родителях и оказывать им помощь. Содержание нетрудоспособных, нуждающихся в помощи родителей является обязанностью их совершеннолетних трудоспособных детей.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основании </a:t>
            </a:r>
            <a:r>
              <a:rPr lang="ru-RU" sz="2000" b="1" dirty="0">
                <a:solidFill>
                  <a:srgbClr val="891114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Закона Республики Беларусь «О правах ребенка»</a:t>
            </a: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85000"/>
              </a:lnSpc>
              <a:spcBef>
                <a:spcPts val="1200"/>
              </a:spcBef>
            </a:pPr>
            <a:r>
              <a:rPr lang="ru-RU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Статья 14. Обязанности ребенка :</a:t>
            </a:r>
          </a:p>
          <a:p>
            <a:pPr marL="360000" algn="just">
              <a:lnSpc>
                <a:spcPct val="85000"/>
              </a:lnSpc>
            </a:pPr>
            <a:r>
              <a:rPr lang="ru-RU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Ребенок обязан соблюдать законы государства, заботиться о родителях, уважать права и законные интересы других граждан, традиции и культурные ценности белорусского народа, других наций и народностей, овладевать знаниями и готовиться к самостоятельной трудовой деятельности, бережно относиться к окружающей среде и природным ресурсам, всем видам собственности.</a:t>
            </a:r>
          </a:p>
        </p:txBody>
      </p:sp>
      <p:sp>
        <p:nvSpPr>
          <p:cNvPr id="9" name="Прямоугольник 8">
            <a:hlinkClick r:id="rId4" action="ppaction://hlinksldjump"/>
            <a:extLst>
              <a:ext uri="{FF2B5EF4-FFF2-40B4-BE49-F238E27FC236}">
                <a16:creationId xmlns="" xmlns:a16="http://schemas.microsoft.com/office/drawing/2014/main" id="{732E1DFB-E5E4-4977-8E1F-64DA486C5D97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49485" y="1788866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373574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1E661BB2-95B2-42B7-8495-BF08C8FCA789}"/>
              </a:ext>
            </a:extLst>
          </p:cNvPr>
          <p:cNvSpPr/>
          <p:nvPr/>
        </p:nvSpPr>
        <p:spPr>
          <a:xfrm>
            <a:off x="-4769352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7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911642" y="653894"/>
            <a:ext cx="8813243" cy="9677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 2012 года в Беларуси проводится конкурс «Семья года». </a:t>
            </a:r>
          </a:p>
          <a:p>
            <a:pPr marL="273050" algn="just"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Какова его цель?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73720" y="591187"/>
            <a:ext cx="1879272" cy="1093179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4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13" y="2002953"/>
            <a:ext cx="514061" cy="51406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4501FD3B-A3C8-43DE-9B75-2CBA18DC819D}"/>
              </a:ext>
            </a:extLst>
          </p:cNvPr>
          <p:cNvGrpSpPr/>
          <p:nvPr/>
        </p:nvGrpSpPr>
        <p:grpSpPr>
          <a:xfrm>
            <a:off x="669676" y="2354071"/>
            <a:ext cx="11185971" cy="4124806"/>
            <a:chOff x="669676" y="2354071"/>
            <a:chExt cx="11185971" cy="4124806"/>
          </a:xfrm>
        </p:grpSpPr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F9BEC0FB-8B70-485B-AF24-AEEA473B4189}"/>
                </a:ext>
              </a:extLst>
            </p:cNvPr>
            <p:cNvSpPr txBox="1"/>
            <p:nvPr/>
          </p:nvSpPr>
          <p:spPr>
            <a:xfrm>
              <a:off x="4072293" y="2354071"/>
              <a:ext cx="7783354" cy="397722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tIns="144000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Республиканский конкурс </a:t>
              </a:r>
              <a:r>
                <a:rPr lang="ru-RU" sz="2000" b="1" spc="25" dirty="0">
                  <a:solidFill>
                    <a:srgbClr val="C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«Семья года»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ru-RU" sz="2000" spc="25" dirty="0" smtClean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проводится с 2012 года.</a:t>
              </a:r>
              <a:endParaRPr lang="ru-RU" sz="2000" spc="25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Его 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цель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повышение роли и престижа семьи как социального института. </a:t>
              </a: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Среди основных </a:t>
              </a:r>
              <a:r>
                <a:rPr lang="ru-RU" sz="2000" b="1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задач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– сохранение духовно-нравственных ценностей, продвижение в обществе идеи ответственного </a:t>
              </a:r>
              <a:r>
                <a:rPr lang="ru-RU" sz="2000" spc="25" dirty="0" err="1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родительства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образование и воспитание детей и молодежи в системе традиционных семейных ценностей.</a:t>
              </a: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Конкурс состоит из </a:t>
              </a:r>
              <a:r>
                <a:rPr lang="ru-RU" sz="2000" b="1" spc="25" dirty="0">
                  <a:solidFill>
                    <a:srgbClr val="2B436F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двух этапов</a:t>
              </a: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:</a:t>
              </a:r>
            </a:p>
            <a:p>
              <a:pPr marL="342900" indent="-342900" algn="just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первый этап – региональный, приурочен к празднованию Дня семьи (15 мая), проводится в каждой области и г. Минске;</a:t>
              </a:r>
            </a:p>
            <a:p>
              <a:pPr marL="342900" indent="-342900" algn="just">
                <a:lnSpc>
                  <a:spcPct val="90000"/>
                </a:lnSpc>
                <a:buFont typeface="Arial" panose="020B0604020202020204" pitchFamily="34" charset="0"/>
                <a:buChar char="•"/>
              </a:pPr>
              <a:r>
                <a:rPr lang="ru-RU" sz="2000" spc="25" dirty="0">
                  <a:solidFill>
                    <a:srgbClr val="00000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второй этап (финал) – республиканский, приурочен к празднованию Дня матери (14 октября), проводится в г. Минске.</a:t>
              </a:r>
            </a:p>
          </p:txBody>
        </p:sp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F153828A-2385-427C-92A0-B36FB06B5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439" y="4493120"/>
              <a:ext cx="447209" cy="443513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F18B13C3-FF7F-4EC6-91A4-787B47DE3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422" y="5104617"/>
              <a:ext cx="491160" cy="4911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14A5319D-644E-483F-B25C-573BE8A2EA8B}"/>
                </a:ext>
              </a:extLst>
            </p:cNvPr>
            <p:cNvSpPr txBox="1"/>
            <p:nvPr/>
          </p:nvSpPr>
          <p:spPr>
            <a:xfrm>
              <a:off x="669676" y="5987717"/>
              <a:ext cx="3433973" cy="4911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Видео «</a:t>
              </a:r>
              <a:r>
                <a:rPr lang="ru-RU" sz="1600" i="1" dirty="0">
                  <a:solidFill>
                    <a:prstClr val="black"/>
                  </a:solidFill>
                  <a:latin typeface="Calibri"/>
                </a:rPr>
                <a:t>Семью года – 2022 выбрали в Минской области</a:t>
              </a:r>
              <a:r>
                <a:rPr kumimoji="0" lang="ru-RU" sz="16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» (02:21)</a:t>
              </a:r>
              <a:endPara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6" name="Picture 2" descr="Моя семья-моя страна Бобруйск - Новости - Новости">
              <a:extLst>
                <a:ext uri="{FF2B5EF4-FFF2-40B4-BE49-F238E27FC236}">
                  <a16:creationId xmlns="" xmlns:a16="http://schemas.microsoft.com/office/drawing/2014/main" id="{4A74E9A3-379C-4F7B-B2F2-385B0B35DE9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20947" y="2469265"/>
              <a:ext cx="2931430" cy="19128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>
            <a:hlinkClick r:id="rId7" action="ppaction://hlinksldjump"/>
            <a:extLst>
              <a:ext uri="{FF2B5EF4-FFF2-40B4-BE49-F238E27FC236}">
                <a16:creationId xmlns="" xmlns:a16="http://schemas.microsoft.com/office/drawing/2014/main" id="{3F2D0512-781C-4313-84FC-EA83A399C63F}"/>
              </a:ext>
            </a:extLst>
          </p:cNvPr>
          <p:cNvSpPr/>
          <p:nvPr/>
        </p:nvSpPr>
        <p:spPr>
          <a:xfrm>
            <a:off x="507213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6" name="Рисунок 5">
            <a:hlinkClick r:id="rId8"/>
            <a:extLst>
              <a:ext uri="{FF2B5EF4-FFF2-40B4-BE49-F238E27FC236}">
                <a16:creationId xmlns="" xmlns:a16="http://schemas.microsoft.com/office/drawing/2014/main" id="{449DB48C-D0B0-415C-9812-C5B548A943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23" y="4425066"/>
            <a:ext cx="1589499" cy="1589499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73720" y="1932745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</p:spTree>
    <p:extLst>
      <p:ext uri="{BB962C8B-B14F-4D97-AF65-F5344CB8AC3E}">
        <p14:creationId xmlns:p14="http://schemas.microsoft.com/office/powerpoint/2010/main" val="422354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8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374439"/>
            <a:ext cx="8947835" cy="14988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праздником начинается и каким заканчивается Неделя родительской любви?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считаете, насколько она значима для сохранения духовно-нравственных ценностей семьи?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374438"/>
            <a:ext cx="1879272" cy="14716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976584"/>
            <a:ext cx="514061" cy="514061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1060590" y="2490645"/>
            <a:ext cx="10642478" cy="4036828"/>
            <a:chOff x="1069277" y="2426868"/>
            <a:chExt cx="10642478" cy="40368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77" y="2528887"/>
              <a:ext cx="4572000" cy="1800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20224" y="2426868"/>
              <a:ext cx="5991531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Второй год в Беларуси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14 по 21 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проводится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Неделя родительской любви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которая начинается с празднования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Дня матери 14 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завершается нововведенным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Днем отца 21 октября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 течение семи дней между этими датами в стране проходит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ряд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различных мероприятий, посвященных укреплению института семьи. 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Основная цель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мероприятий Недели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родительской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любви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– напомнить гражданам о важности сохранения семейных ценностей и семейных традиций и значимости внимания, проявленного по отношению к своим детям матерями и отцами.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56" y="4480266"/>
              <a:ext cx="4560121" cy="998426"/>
            </a:xfrm>
            <a:prstGeom prst="rect">
              <a:avLst/>
            </a:prstGeom>
            <a:ln>
              <a:solidFill>
                <a:srgbClr val="E5F2F9"/>
              </a:solidFill>
            </a:ln>
          </p:spPr>
        </p:pic>
        <p:pic>
          <p:nvPicPr>
            <p:cNvPr id="16" name="Рисунок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73" y="5567091"/>
              <a:ext cx="624468" cy="8966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1" name="Рисунок 2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913" y="5790544"/>
              <a:ext cx="796889" cy="54848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45177C59-FA0F-49AD-AE01-8BBCB354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02" y="5859887"/>
              <a:ext cx="514061" cy="514061"/>
            </a:xfrm>
            <a:prstGeom prst="rect">
              <a:avLst/>
            </a:prstGeom>
          </p:spPr>
        </p:pic>
      </p:grpSp>
      <p:sp>
        <p:nvSpPr>
          <p:cNvPr id="17" name="Прямоугольник 16" hidden="1">
            <a:hlinkClick r:id="rId11" action="ppaction://hlinksldjump"/>
            <a:extLst>
              <a:ext uri="{FF2B5EF4-FFF2-40B4-BE49-F238E27FC236}">
                <a16:creationId xmlns="" xmlns:a16="http://schemas.microsoft.com/office/drawing/2014/main" id="{97AF1EFE-9418-4F72-9001-1ED459EF510F}"/>
              </a:ext>
            </a:extLst>
          </p:cNvPr>
          <p:cNvSpPr/>
          <p:nvPr/>
        </p:nvSpPr>
        <p:spPr>
          <a:xfrm>
            <a:off x="-35830" y="-19539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012347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sp>
        <p:nvSpPr>
          <p:cNvPr id="4" name="Прямоугольник 3">
            <a:hlinkClick r:id="rId12" action="ppaction://hlinksldjump"/>
            <a:extLst>
              <a:ext uri="{FF2B5EF4-FFF2-40B4-BE49-F238E27FC236}">
                <a16:creationId xmlns="" xmlns:a16="http://schemas.microsoft.com/office/drawing/2014/main" id="{B8B18293-7AEB-44DB-97D0-CAD8B30C5D4A}"/>
              </a:ext>
            </a:extLst>
          </p:cNvPr>
          <p:cNvSpPr/>
          <p:nvPr/>
        </p:nvSpPr>
        <p:spPr>
          <a:xfrm>
            <a:off x="1072469" y="5630868"/>
            <a:ext cx="1724646" cy="9984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0641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="" xmlns:a16="http://schemas.microsoft.com/office/drawing/2014/main" id="{99F8E04A-0CBC-4ABE-90B8-6F04E184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738F70-4774-4C44-B05A-D944B718EAB4}" type="slidenum">
              <a:rPr lang="x-none" smtClean="0"/>
              <a:t>9</a:t>
            </a:fld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B1F980E-AF6C-4CBB-8065-FDCCA508CBFC}"/>
              </a:ext>
            </a:extLst>
          </p:cNvPr>
          <p:cNvSpPr txBox="1"/>
          <p:nvPr/>
        </p:nvSpPr>
        <p:spPr>
          <a:xfrm>
            <a:off x="2763920" y="374439"/>
            <a:ext cx="8947835" cy="1498872"/>
          </a:xfrm>
          <a:prstGeom prst="rect">
            <a:avLst/>
          </a:prstGeom>
          <a:solidFill>
            <a:srgbClr val="EEF2F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Каким праздником начинается и каким заканчивается Неделя родительской любви? 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73050" algn="just">
              <a:lnSpc>
                <a:spcPct val="90000"/>
              </a:lnSpc>
              <a:spcAft>
                <a:spcPts val="600"/>
              </a:spcAft>
            </a:pPr>
            <a:r>
              <a:rPr lang="ru-RU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 вы считаете, насколько она значима для сохранения духовно-нравственных ценностей семьи?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="" xmlns:a16="http://schemas.microsoft.com/office/drawing/2014/main" id="{30235C9C-7389-44B7-AA59-D44435350E42}"/>
              </a:ext>
            </a:extLst>
          </p:cNvPr>
          <p:cNvSpPr/>
          <p:nvPr/>
        </p:nvSpPr>
        <p:spPr>
          <a:xfrm>
            <a:off x="1060590" y="374438"/>
            <a:ext cx="1879272" cy="1471657"/>
          </a:xfrm>
          <a:prstGeom prst="roundRect">
            <a:avLst>
              <a:gd name="adj" fmla="val 921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Вопрос 5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="" xmlns:a16="http://schemas.microsoft.com/office/drawing/2014/main" id="{B5DB4A8A-B2C9-4685-8B53-4FDF28600F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69" y="1976584"/>
            <a:ext cx="514061" cy="514061"/>
          </a:xfrm>
          <a:prstGeom prst="rect">
            <a:avLst/>
          </a:prstGeom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="" xmlns:a16="http://schemas.microsoft.com/office/drawing/2014/main" id="{8D9D1976-6D41-4DB7-A8CD-D02E1F692670}"/>
              </a:ext>
            </a:extLst>
          </p:cNvPr>
          <p:cNvSpPr/>
          <p:nvPr/>
        </p:nvSpPr>
        <p:spPr>
          <a:xfrm>
            <a:off x="1060590" y="2012347"/>
            <a:ext cx="10651165" cy="421326"/>
          </a:xfrm>
          <a:prstGeom prst="roundRect">
            <a:avLst>
              <a:gd name="adj" fmla="val 2612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>
                <a:latin typeface="Arial Black" panose="020B0A04020102020204" pitchFamily="34" charset="0"/>
              </a:rPr>
              <a:t>Ответ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060590" y="2490645"/>
            <a:ext cx="10642478" cy="4036828"/>
            <a:chOff x="1069277" y="2426868"/>
            <a:chExt cx="10642478" cy="4036828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9277" y="2528887"/>
              <a:ext cx="4572000" cy="1800225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720224" y="2426868"/>
              <a:ext cx="5991531" cy="37240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Второй год в Беларуси </a:t>
              </a:r>
              <a:r>
                <a:rPr lang="ru-RU" sz="2000" b="1" dirty="0">
                  <a:latin typeface="Calibri" panose="020F0502020204030204" pitchFamily="34" charset="0"/>
                  <a:cs typeface="Calibri" panose="020F0502020204030204" pitchFamily="34" charset="0"/>
                </a:rPr>
                <a:t>с 14 по 21 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проводится </a:t>
              </a:r>
              <a:r>
                <a:rPr lang="ru-RU" sz="2000" b="1" dirty="0">
                  <a:solidFill>
                    <a:srgbClr val="89111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Неделя родительской любви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, которая начинается с празднования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Дня матери 14 октября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и завершается нововведенным </a:t>
              </a:r>
              <a:r>
                <a:rPr lang="ru-RU" sz="2000" b="1" dirty="0">
                  <a:solidFill>
                    <a:srgbClr val="2B436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Днем отца 21 октября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В течение семи дней между этими датами в стране проходит череда различных мероприятий, посвященных укреплению института семьи. 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90000"/>
                </a:lnSpc>
                <a:spcBef>
                  <a:spcPts val="1200"/>
                </a:spcBef>
              </a:pP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Основная цель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мероприятий Недели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родительской </a:t>
              </a:r>
              <a:r>
                <a:rPr lang="ru-RU" sz="2000" dirty="0" smtClean="0">
                  <a:latin typeface="Calibri" panose="020F0502020204030204" pitchFamily="34" charset="0"/>
                  <a:cs typeface="Calibri" panose="020F0502020204030204" pitchFamily="34" charset="0"/>
                </a:rPr>
                <a:t>любви </a:t>
              </a:r>
              <a:r>
                <a:rPr lang="ru-RU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– напомнить гражданам о важности сохранения семейных ценностей и семейных традиций и значимости внимания, проявленного по отношению к своим детям матерями и отцами.</a:t>
              </a:r>
              <a:endParaRPr lang="en-US" sz="2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1156" y="4480266"/>
              <a:ext cx="4560121" cy="998426"/>
            </a:xfrm>
            <a:prstGeom prst="rect">
              <a:avLst/>
            </a:prstGeom>
            <a:ln>
              <a:solidFill>
                <a:srgbClr val="E5F2F9"/>
              </a:solidFill>
            </a:ln>
          </p:spPr>
        </p:pic>
        <p:pic>
          <p:nvPicPr>
            <p:cNvPr id="16" name="Рисунок 15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4273" y="5567091"/>
              <a:ext cx="624468" cy="896605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1" name="Рисунок 20">
              <a:hlinkClick r:id="rId8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8913" y="5790544"/>
              <a:ext cx="796889" cy="548484"/>
            </a:xfrm>
            <a:prstGeom prst="rect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="" xmlns:a16="http://schemas.microsoft.com/office/drawing/2014/main" id="{45177C59-FA0F-49AD-AE01-8BBCB3549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5802" y="5859887"/>
              <a:ext cx="514061" cy="514061"/>
            </a:xfrm>
            <a:prstGeom prst="rect">
              <a:avLst/>
            </a:prstGeom>
          </p:spPr>
        </p:pic>
      </p:grpSp>
      <p:sp>
        <p:nvSpPr>
          <p:cNvPr id="4" name="Прямоугольник 3">
            <a:hlinkClick r:id="rId8" action="ppaction://hlinksldjump"/>
            <a:extLst>
              <a:ext uri="{FF2B5EF4-FFF2-40B4-BE49-F238E27FC236}">
                <a16:creationId xmlns="" xmlns:a16="http://schemas.microsoft.com/office/drawing/2014/main" id="{B8B18293-7AEB-44DB-97D0-CAD8B30C5D4A}"/>
              </a:ext>
            </a:extLst>
          </p:cNvPr>
          <p:cNvSpPr/>
          <p:nvPr/>
        </p:nvSpPr>
        <p:spPr>
          <a:xfrm>
            <a:off x="1072469" y="5630868"/>
            <a:ext cx="1724646" cy="998426"/>
          </a:xfrm>
          <a:prstGeom prst="rect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Прямоугольник 22">
            <a:extLst>
              <a:ext uri="{FF2B5EF4-FFF2-40B4-BE49-F238E27FC236}">
                <a16:creationId xmlns="" xmlns:a16="http://schemas.microsoft.com/office/drawing/2014/main" id="{1A08ED62-A1A1-41FD-8A55-F8E39FA32DCC}"/>
              </a:ext>
            </a:extLst>
          </p:cNvPr>
          <p:cNvSpPr/>
          <p:nvPr/>
        </p:nvSpPr>
        <p:spPr>
          <a:xfrm>
            <a:off x="0" y="-39079"/>
            <a:ext cx="12192000" cy="6858000"/>
          </a:xfrm>
          <a:prstGeom prst="rect">
            <a:avLst/>
          </a:prstGeom>
          <a:solidFill>
            <a:srgbClr val="FFFFFF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7" name="Рисунок 16">
            <a:extLst>
              <a:ext uri="{FF2B5EF4-FFF2-40B4-BE49-F238E27FC236}">
                <a16:creationId xmlns="" xmlns:a16="http://schemas.microsoft.com/office/drawing/2014/main" id="{A96B61AC-D22A-4547-8936-7DEEB401A9E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87" y="149979"/>
            <a:ext cx="4540797" cy="65196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30941FD2-B77F-4BA0-9450-3DB94F2A69F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944" y="181789"/>
            <a:ext cx="5962169" cy="410364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5" name="Прямоугольник 24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D8793BC-D5AE-4EBF-A724-6A07229E4D8B}"/>
              </a:ext>
            </a:extLst>
          </p:cNvPr>
          <p:cNvSpPr/>
          <p:nvPr/>
        </p:nvSpPr>
        <p:spPr>
          <a:xfrm>
            <a:off x="-88381" y="0"/>
            <a:ext cx="12192000" cy="6858000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8529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2">
      <a:majorFont>
        <a:latin typeface="Arial Black"/>
        <a:ea typeface=""/>
        <a:cs typeface=""/>
      </a:majorFont>
      <a:minorFont>
        <a:latin typeface="Times New Roman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4893</TotalTime>
  <Words>1578</Words>
  <Application>Microsoft Office PowerPoint</Application>
  <PresentationFormat>Широкоэкранный</PresentationFormat>
  <Paragraphs>156</Paragraphs>
  <Slides>18</Slides>
  <Notes>15</Notes>
  <HiddenSlides>6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Calibri</vt:lpstr>
      <vt:lpstr>Times New Roman</vt:lpstr>
      <vt:lpstr>Arial</vt:lpstr>
      <vt:lpstr>Wingdings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Харевич</dc:creator>
  <cp:lastModifiedBy>Metod</cp:lastModifiedBy>
  <cp:revision>321</cp:revision>
  <cp:lastPrinted>2018-12-07T06:48:34Z</cp:lastPrinted>
  <dcterms:created xsi:type="dcterms:W3CDTF">2018-12-03T10:14:15Z</dcterms:created>
  <dcterms:modified xsi:type="dcterms:W3CDTF">2023-11-17T06:37:25Z</dcterms:modified>
</cp:coreProperties>
</file>