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309" r:id="rId2"/>
    <p:sldId id="320" r:id="rId3"/>
    <p:sldId id="321" r:id="rId4"/>
    <p:sldId id="323" r:id="rId5"/>
    <p:sldId id="325" r:id="rId6"/>
    <p:sldId id="313" r:id="rId7"/>
    <p:sldId id="314" r:id="rId8"/>
  </p:sldIdLst>
  <p:sldSz cx="12192000" cy="6858000"/>
  <p:notesSz cx="6858000" cy="9144000"/>
  <p:embeddedFontLst>
    <p:embeddedFont>
      <p:font typeface="Calibri Light" panose="020F0302020204030204" pitchFamily="34" charset="0"/>
      <p:regular r:id="rId10"/>
      <p:italic r:id="rId11"/>
    </p:embeddedFont>
    <p:embeddedFont>
      <p:font typeface="Arial Black" panose="020B0A04020102020204" pitchFamily="34" charset="0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641"/>
    <a:srgbClr val="376092"/>
    <a:srgbClr val="008000"/>
    <a:srgbClr val="B91D16"/>
    <a:srgbClr val="E01F1A"/>
    <a:srgbClr val="DA2320"/>
    <a:srgbClr val="E2201B"/>
    <a:srgbClr val="AC1B16"/>
    <a:srgbClr val="2A5F7F"/>
    <a:srgbClr val="204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6" autoAdjust="0"/>
    <p:restoredTop sz="89767" autoAdjust="0"/>
  </p:normalViewPr>
  <p:slideViewPr>
    <p:cSldViewPr snapToGrid="0">
      <p:cViewPr varScale="1">
        <p:scale>
          <a:sx n="64" d="100"/>
          <a:sy n="64" d="100"/>
        </p:scale>
        <p:origin x="78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07.12.2021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19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9078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0163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6011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047518-D355-4F7A-A2B9-51FCBA674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70789AB-250F-471C-8483-ED3F0CA6C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6B0AFF-DC10-4A5D-8816-4B31F9F2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F49D8AE-DE2E-42FF-87FA-5DA952582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990AD91-ABA3-4214-84C7-3C26221F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8943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806960" y="90820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="" xmlns:a16="http://schemas.microsoft.com/office/drawing/2014/main" id="{0CEDD956-B3AF-4AC1-AA44-1EE5E8FC38C0}"/>
              </a:ext>
            </a:extLst>
          </p:cNvPr>
          <p:cNvGrpSpPr/>
          <p:nvPr userDrawn="1"/>
        </p:nvGrpSpPr>
        <p:grpSpPr>
          <a:xfrm>
            <a:off x="9904918" y="601679"/>
            <a:ext cx="1481950" cy="484901"/>
            <a:chOff x="9757074" y="699511"/>
            <a:chExt cx="1481950" cy="484901"/>
          </a:xfrm>
        </p:grpSpPr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A7C09769-487C-4A3E-AFF7-1073DA4B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41521"/>
            <a:stretch/>
          </p:blipFill>
          <p:spPr>
            <a:xfrm>
              <a:off x="9757074" y="926818"/>
              <a:ext cx="1481950" cy="257594"/>
            </a:xfrm>
            <a:prstGeom prst="rect">
              <a:avLst/>
            </a:prstGeom>
            <a:effectLst/>
          </p:spPr>
        </p:pic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2E320D15-8BC8-4F46-B7CF-69BDA9BC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57828"/>
            <a:stretch/>
          </p:blipFill>
          <p:spPr>
            <a:xfrm>
              <a:off x="9780517" y="699511"/>
              <a:ext cx="1068715" cy="257594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97331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DF0D46-03FB-40DE-9262-954572022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A9C33C8-EA0A-4C0F-A79D-091E9FF9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F17D898-6351-409F-99D2-0E42B969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02DFE41-A51D-4BB7-B281-CD9E262B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16C2A6A-C8B6-4800-8000-B2A208D0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3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E0EB2AE-2EEA-4E02-B241-E88905DA6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796CE4D-58BB-46AA-821D-EB24EE87AA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A53E276-7AA4-4887-A5AF-B5B9B4A0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401CD4F-65EF-4EC3-842D-882CE1B4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E9E4F5-F40C-4647-BA33-6E0ED60D9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2226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1F5CA8F-E289-447F-82FE-671821ED6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ED0DF2D-62C9-4277-AC2F-DED10ADB2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D75228-09B7-4FD0-B1D8-F363090C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A2DA92-A504-4FEA-B07C-34893624E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6F0FA9-C6A0-45D5-821C-81B894FB7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379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16B423-4918-417B-913F-88C70FDA6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206230-C331-4D82-81D4-FAD019CC7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906615-50B8-4DA3-AE0A-C0C3079A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725EAF-B987-4940-9C8B-04A0786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7F1442F-B94A-471D-B387-0BF207CD7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6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500D54-07F0-4C68-BFC8-CF856EADE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1760AF-7165-466E-931B-63286E523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DA142AE-88EB-4199-9704-74B4041F7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F4F6BEB-9013-44F0-8A77-4293CEE6D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964689B-C38F-44E7-A176-9A8E849A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26851F2-7506-484E-8A37-FA3F3DE5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981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35D107-6492-49BC-B93E-DF7471344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EC13D6-0260-46C0-BDD3-FBA082102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96D720C-08BB-4794-882A-A680B489A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910B746-D231-415C-A88B-A337813067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C3C7C03-BE96-4706-9EE2-5CA7A958D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6A467F1-77EF-416D-932B-7A0B57E9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0474A35B-8A85-4371-B83C-D4669982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F6ED622F-4A53-410B-9E91-4D6C00A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606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487A0D-541F-44CB-8CDB-EE6D3FBB5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C593C35-ECAA-437E-9DC4-76CA89C83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47332C6-8E79-4D4A-9BFF-77E95E69A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EAB0008-1D37-41F9-9DB3-9E2637E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532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255487D-E4AD-404C-BC2E-00BAD54CF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7FEDFAD-7591-4066-9F72-8128902A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7CE97B-79B1-48E5-A359-DB7955FA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0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902376-3488-452E-9CE3-6E885A10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507AEB9-7AE0-41E7-9A03-5EB945056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BA4C6C2-DD05-447D-8493-FE12A77FD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40E10D8-55D2-4167-9233-3E7D2E2D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BB21939-2ACA-47BA-9FEB-0104455EA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59105F2-0D9D-4351-9E97-340C32AD1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714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A91A64-10B8-4213-8047-2B52AE9C0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A1BFC4F-568D-499A-8E85-674AFEA90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6C2A26-D88C-4EA8-8187-59DB3225A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D23A2D8-D0F5-4410-8A10-F2F495D2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1E348B-24C3-40EE-B460-2BD67BC1A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772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8D1E64-47B9-49BC-B4A7-1E6209D6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530FD6A-FFAD-433C-B81E-42522D809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5CC359-AAF4-47CB-B2D1-B50CC5D6D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6E64B2-9F54-4009-95AF-310382504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DD5FAD2-012F-4C6D-A9D4-8F7EB3638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320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1" r:id="rId10"/>
    <p:sldLayoutId id="2147483662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youtu.be/PX1g5w2qlZw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png"/><Relationship Id="rId18" Type="http://schemas.microsoft.com/office/2007/relationships/hdphoto" Target="../media/hdphoto1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12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9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6.png"/><Relationship Id="rId1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c.by/media/video/sportivnye-ob-ekty/" TargetMode="External"/><Relationship Id="rId3" Type="http://schemas.openxmlformats.org/officeDocument/2006/relationships/hyperlink" Target="https://www.belarus.by/ru/about-belarus/sport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microsoft.com/office/2007/relationships/hdphoto" Target="../media/hdphoto16.wdp"/><Relationship Id="rId10" Type="http://schemas.microsoft.com/office/2007/relationships/hdphoto" Target="../media/hdphoto17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ctrTitle"/>
          </p:nvPr>
        </p:nvSpPr>
        <p:spPr>
          <a:xfrm>
            <a:off x="4351561" y="153733"/>
            <a:ext cx="7760971" cy="1793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ПРОЕКТ </a:t>
            </a:r>
            <a:br>
              <a:rPr lang="ru-RU" sz="48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sz="3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sz="3600" b="1" dirty="0">
                <a:solidFill>
                  <a:srgbClr val="009551"/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sz="4800" b="1" dirty="0">
              <a:solidFill>
                <a:srgbClr val="0095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108858" y="6412148"/>
            <a:ext cx="12192000" cy="292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Calibri"/>
                <a:ea typeface="Calibri"/>
                <a:cs typeface="Calibri"/>
                <a:sym typeface="Calibri"/>
              </a:rPr>
              <a:t>Октябрь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2021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6E8A43DB-0F94-4D29-9961-3C25039C203F}"/>
              </a:ext>
            </a:extLst>
          </p:cNvPr>
          <p:cNvSpPr/>
          <p:nvPr/>
        </p:nvSpPr>
        <p:spPr>
          <a:xfrm>
            <a:off x="4479412" y="1915496"/>
            <a:ext cx="7505267" cy="64451"/>
          </a:xfrm>
          <a:prstGeom prst="rect">
            <a:avLst/>
          </a:prstGeom>
          <a:gradFill flip="none" rotWithShape="1">
            <a:gsLst>
              <a:gs pos="0">
                <a:srgbClr val="FFCC00"/>
              </a:gs>
              <a:gs pos="60000">
                <a:srgbClr val="09763A"/>
              </a:gs>
              <a:gs pos="100000">
                <a:srgbClr val="D01A1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1" y="1494696"/>
            <a:ext cx="3782558" cy="4246086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4459159" y="3698018"/>
            <a:ext cx="7525520" cy="17046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dirty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>Здоровье каждого из нас – главная ценность </a:t>
            </a:r>
            <a:r>
              <a:rPr lang="ru-RU" sz="4000" b="1" dirty="0" smtClean="0">
                <a:latin typeface="Arial Black" panose="020B0A04020102020204" pitchFamily="34" charset="0"/>
                <a:ea typeface="Arial"/>
                <a:cs typeface="Arial"/>
                <a:sym typeface="Arial"/>
              </a:rPr>
              <a:t/>
            </a:r>
            <a:br>
              <a:rPr lang="ru-RU" sz="4000" b="1" dirty="0" smtClean="0">
                <a:latin typeface="Arial Black" panose="020B0A04020102020204" pitchFamily="34" charset="0"/>
                <a:ea typeface="Arial"/>
                <a:cs typeface="Arial"/>
                <a:sym typeface="Arial"/>
              </a:rPr>
            </a:br>
            <a:r>
              <a:rPr lang="ru-RU" sz="2800" b="1" dirty="0" smtClean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800" b="1" dirty="0">
                <a:latin typeface="Arial"/>
                <a:ea typeface="Arial"/>
                <a:cs typeface="Arial"/>
                <a:sym typeface="Arial"/>
              </a:rPr>
              <a:t>о достижениях здравоохранения, фармацевтики)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6DC78F94-84D3-4F0D-97E6-029F82570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</a:t>
            </a:fld>
            <a:endParaRPr lang="x-none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1B727DA-8BDA-41A2-AF77-936FD3ACE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5523" y="2077822"/>
            <a:ext cx="7106072" cy="72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48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201" y="1704970"/>
            <a:ext cx="4583143" cy="49382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>
                <a:latin typeface="Arial Black" panose="020B0A04020102020204" pitchFamily="34" charset="0"/>
              </a:rPr>
              <a:t>Республика Беларусь:</a:t>
            </a:r>
          </a:p>
          <a:p>
            <a:pPr marL="0" indent="0" algn="just">
              <a:buNone/>
            </a:pPr>
            <a:endParaRPr lang="ru-RU" sz="800" b="1" dirty="0">
              <a:latin typeface="Arial Black" panose="020B0A04020102020204" pitchFamily="34" charset="0"/>
            </a:endParaRP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По доступности медицины </a:t>
            </a:r>
            <a:r>
              <a:rPr lang="ru-RU" sz="2000" dirty="0" smtClean="0"/>
              <a:t>делит </a:t>
            </a:r>
            <a:br>
              <a:rPr lang="ru-RU" sz="2000" dirty="0" smtClean="0"/>
            </a:br>
            <a:r>
              <a:rPr lang="ru-RU" sz="2000" b="1" dirty="0" smtClean="0"/>
              <a:t>1-е</a:t>
            </a:r>
            <a:r>
              <a:rPr lang="ru-RU" sz="2000" dirty="0" smtClean="0"/>
              <a:t> </a:t>
            </a:r>
            <a:r>
              <a:rPr lang="ru-RU" sz="2000" dirty="0"/>
              <a:t>место в мире с Брунеем и Канадой (по данным отчета ВОЗ).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Показатель детской смертности </a:t>
            </a:r>
            <a:r>
              <a:rPr lang="ru-RU" sz="2000" dirty="0" smtClean="0"/>
              <a:t>– самый низкий </a:t>
            </a:r>
            <a:r>
              <a:rPr lang="ru-RU" sz="2000" dirty="0"/>
              <a:t>в СНГ.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Четырехуровневая система оказания медицинской помощи с четко организационно выстроенной структурой – от фельдшерско-акушерских пунктов до республиканских научно-практических центров, </a:t>
            </a:r>
            <a:r>
              <a:rPr lang="ru-RU" sz="2000" dirty="0" smtClean="0"/>
              <a:t> техническим  оснащением </a:t>
            </a:r>
            <a:r>
              <a:rPr lang="ru-RU" sz="2000" dirty="0"/>
              <a:t>медучреждений.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11" name="Заголовок 9">
            <a:extLst>
              <a:ext uri="{FF2B5EF4-FFF2-40B4-BE49-F238E27FC236}">
                <a16:creationId xmlns=""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455201" y="584562"/>
            <a:ext cx="806831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455201" y="0"/>
            <a:ext cx="0" cy="151281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 txBox="1">
            <a:spLocks/>
          </p:cNvSpPr>
          <p:nvPr/>
        </p:nvSpPr>
        <p:spPr>
          <a:xfrm>
            <a:off x="5291111" y="1626440"/>
            <a:ext cx="6651494" cy="22393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600"/>
              </a:spcBef>
            </a:pPr>
            <a:r>
              <a:rPr lang="ru-RU" sz="2000" b="1" dirty="0"/>
              <a:t>18</a:t>
            </a:r>
            <a:r>
              <a:rPr lang="ru-RU" sz="2000" dirty="0"/>
              <a:t> республиканских научно-практических центров (РНПЦ)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На базе РНПЦ «Кардиология» в 2009 году была выполнена первая в стране пересадка сердца у </a:t>
            </a:r>
            <a:r>
              <a:rPr lang="ru-RU" sz="2000" dirty="0" smtClean="0"/>
              <a:t>взрослого.</a:t>
            </a:r>
            <a:endParaRPr lang="ru-RU" sz="2000" dirty="0"/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В </a:t>
            </a:r>
            <a:r>
              <a:rPr lang="ru-RU" sz="2000" b="1" dirty="0"/>
              <a:t>2019</a:t>
            </a:r>
            <a:r>
              <a:rPr lang="ru-RU" sz="2000" dirty="0"/>
              <a:t> году белорусские врачи имплантировали </a:t>
            </a:r>
            <a:r>
              <a:rPr lang="ru-RU" sz="2000" b="1" dirty="0"/>
              <a:t>53 </a:t>
            </a:r>
            <a:r>
              <a:rPr lang="ru-RU" sz="2000" dirty="0" smtClean="0"/>
              <a:t>сердца.</a:t>
            </a:r>
          </a:p>
          <a:p>
            <a:pPr marL="285750" indent="-285750" algn="just">
              <a:spcBef>
                <a:spcPts val="600"/>
              </a:spcBef>
            </a:pPr>
            <a:r>
              <a:rPr lang="ru-RU" sz="2000" dirty="0"/>
              <a:t>Ежегодно выполняется примерно </a:t>
            </a:r>
            <a:r>
              <a:rPr lang="ru-RU" sz="2000" b="1" dirty="0"/>
              <a:t>43–45</a:t>
            </a:r>
            <a:r>
              <a:rPr lang="ru-RU" sz="2000" dirty="0"/>
              <a:t> </a:t>
            </a:r>
            <a:r>
              <a:rPr lang="ru-RU" sz="2000" dirty="0" smtClean="0"/>
              <a:t>пересадок.</a:t>
            </a:r>
            <a:endParaRPr lang="ru-RU" sz="2000" dirty="0"/>
          </a:p>
        </p:txBody>
      </p:sp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184" y="5047179"/>
            <a:ext cx="563630" cy="5589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92110" y="6105688"/>
            <a:ext cx="6049496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/>
              <a:t>проект телеканала ОНТ: </a:t>
            </a:r>
          </a:p>
          <a:p>
            <a:pPr>
              <a:lnSpc>
                <a:spcPct val="80000"/>
              </a:lnSpc>
            </a:pPr>
            <a:r>
              <a:rPr lang="ru-RU" sz="1600" i="1" dirty="0"/>
              <a:t>документальный фильм из цикла «Достояние Республики» — </a:t>
            </a:r>
            <a:r>
              <a:rPr lang="ru-RU" sz="1600" i="1" dirty="0" smtClean="0"/>
              <a:t>«Наши врачи. Избранные судьбой»</a:t>
            </a:r>
            <a:endParaRPr lang="en-US" sz="1600" i="1" dirty="0"/>
          </a:p>
        </p:txBody>
      </p:sp>
      <p:pic>
        <p:nvPicPr>
          <p:cNvPr id="1026" name="Picture 2" descr="Беларусь. Достояние республики">
            <a:hlinkClick r:id="rId2"/>
            <a:extLst>
              <a:ext uri="{FF2B5EF4-FFF2-40B4-BE49-F238E27FC236}">
                <a16:creationId xmlns="" xmlns:a16="http://schemas.microsoft.com/office/drawing/2014/main" id="{62669777-DB63-4F1D-9197-A46B06A8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56" y="4440941"/>
            <a:ext cx="2728689" cy="14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535" y="4571846"/>
            <a:ext cx="11906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5202" y="1937160"/>
            <a:ext cx="4730116" cy="4401852"/>
          </a:xfrm>
        </p:spPr>
        <p:txBody>
          <a:bodyPr>
            <a:normAutofit/>
          </a:bodyPr>
          <a:lstStyle/>
          <a:p>
            <a:pPr marL="285750" indent="-285750" algn="just">
              <a:spcBef>
                <a:spcPts val="1200"/>
              </a:spcBef>
            </a:pPr>
            <a:r>
              <a:rPr lang="ru-RU" sz="2000" dirty="0" smtClean="0"/>
              <a:t>Сегодня </a:t>
            </a:r>
            <a:r>
              <a:rPr lang="ru-RU" sz="2000" dirty="0"/>
              <a:t>по количеству органных трансплантаций на </a:t>
            </a:r>
            <a:r>
              <a:rPr lang="ru-RU" sz="2000" b="1" dirty="0"/>
              <a:t>1 млн </a:t>
            </a:r>
            <a:r>
              <a:rPr lang="ru-RU" sz="2000" dirty="0"/>
              <a:t>населения </a:t>
            </a:r>
            <a:r>
              <a:rPr lang="ru-RU" sz="2000" dirty="0" smtClean="0"/>
              <a:t>Беларусь – лидер </a:t>
            </a:r>
            <a:r>
              <a:rPr lang="ru-RU" sz="2000" dirty="0"/>
              <a:t>не только на постсоветском пространстве, но и опережает многие европейские страны.</a:t>
            </a:r>
          </a:p>
          <a:p>
            <a:pPr marL="285750" indent="-285750" algn="just">
              <a:spcBef>
                <a:spcPts val="1200"/>
              </a:spcBef>
            </a:pPr>
            <a:r>
              <a:rPr lang="ru-RU" sz="2000" dirty="0" smtClean="0"/>
              <a:t>В </a:t>
            </a:r>
            <a:r>
              <a:rPr lang="ru-RU" sz="2000" b="1" dirty="0"/>
              <a:t>2016</a:t>
            </a:r>
            <a:r>
              <a:rPr lang="ru-RU" sz="2000" dirty="0"/>
              <a:t> году в Республиканском научно-практическом центре онкологии и медицинской радиологии имени </a:t>
            </a:r>
            <a:r>
              <a:rPr lang="ru-RU" sz="2000" dirty="0" smtClean="0"/>
              <a:t>Н. Н</a:t>
            </a:r>
            <a:r>
              <a:rPr lang="ru-RU" sz="2000" dirty="0"/>
              <a:t>. Александрова впервые в мире была выполнена уникальная операция по пересадке донорской трахеи пациенту со злокачественной опухолью легкого.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11" name="Заголовок 9">
            <a:extLst>
              <a:ext uri="{FF2B5EF4-FFF2-40B4-BE49-F238E27FC236}">
                <a16:creationId xmlns="" xmlns:a16="http://schemas.microsoft.com/office/drawing/2014/main" id="{0281F334-19FD-4141-A95C-8A6C9D7D388C}"/>
              </a:ext>
            </a:extLst>
          </p:cNvPr>
          <p:cNvSpPr txBox="1">
            <a:spLocks/>
          </p:cNvSpPr>
          <p:nvPr/>
        </p:nvSpPr>
        <p:spPr>
          <a:xfrm>
            <a:off x="455201" y="584562"/>
            <a:ext cx="8068313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>
            <a:off x="455201" y="0"/>
            <a:ext cx="0" cy="1512813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Текст 11">
            <a:extLst>
              <a:ext uri="{FF2B5EF4-FFF2-40B4-BE49-F238E27FC236}">
                <a16:creationId xmlns="" xmlns:a16="http://schemas.microsoft.com/office/drawing/2014/main" id="{41A582FA-4F1E-4F4B-A22A-534305394747}"/>
              </a:ext>
            </a:extLst>
          </p:cNvPr>
          <p:cNvSpPr txBox="1">
            <a:spLocks/>
          </p:cNvSpPr>
          <p:nvPr/>
        </p:nvSpPr>
        <p:spPr>
          <a:xfrm>
            <a:off x="5639872" y="4041529"/>
            <a:ext cx="6201608" cy="2646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spcBef>
                <a:spcPts val="1200"/>
              </a:spcBef>
            </a:pPr>
            <a:r>
              <a:rPr lang="ru-RU" sz="2200" dirty="0"/>
              <a:t>В </a:t>
            </a:r>
            <a:r>
              <a:rPr lang="ru-RU" sz="2200" b="1" dirty="0" smtClean="0"/>
              <a:t>2016</a:t>
            </a:r>
            <a:r>
              <a:rPr lang="ru-RU" sz="2200" dirty="0" smtClean="0"/>
              <a:t> </a:t>
            </a:r>
            <a:r>
              <a:rPr lang="ru-RU" sz="2200" dirty="0"/>
              <a:t>году онкологическая служба Беларуси была признана наиболее успешной в Восточной Европе. </a:t>
            </a:r>
            <a:endParaRPr lang="ru-RU" sz="2200" dirty="0" smtClean="0"/>
          </a:p>
          <a:p>
            <a:pPr marL="285750" indent="-285750" algn="just">
              <a:spcBef>
                <a:spcPts val="1200"/>
              </a:spcBef>
            </a:pPr>
            <a:r>
              <a:rPr lang="ru-RU" sz="2200" dirty="0"/>
              <a:t>Наша страна занимает </a:t>
            </a:r>
            <a:r>
              <a:rPr lang="ru-RU" sz="2200" b="1" dirty="0"/>
              <a:t>8-е</a:t>
            </a:r>
            <a:r>
              <a:rPr lang="ru-RU" sz="2200" dirty="0"/>
              <a:t> место в мире по результатам лечения острого </a:t>
            </a:r>
            <a:r>
              <a:rPr lang="ru-RU" sz="2200" dirty="0" err="1"/>
              <a:t>лимфобластного</a:t>
            </a:r>
            <a:r>
              <a:rPr lang="ru-RU" sz="2200" dirty="0"/>
              <a:t> лейкоза у </a:t>
            </a:r>
            <a:r>
              <a:rPr lang="ru-RU" sz="2200" dirty="0" smtClean="0"/>
              <a:t>детей.</a:t>
            </a:r>
          </a:p>
          <a:p>
            <a:pPr marL="285750" indent="-285750" algn="just">
              <a:spcBef>
                <a:spcPts val="1200"/>
              </a:spcBef>
            </a:pP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545" y="1512813"/>
            <a:ext cx="3714750" cy="23050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87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5470946" y="4051227"/>
            <a:ext cx="6342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/>
              <a:t>В 1997 </a:t>
            </a:r>
            <a:r>
              <a:rPr lang="ru-RU" sz="2000" dirty="0"/>
              <a:t>году ОАО «</a:t>
            </a:r>
            <a:r>
              <a:rPr lang="ru-RU" sz="2000" dirty="0" err="1"/>
              <a:t>Белмедпрепараты</a:t>
            </a:r>
            <a:r>
              <a:rPr lang="ru-RU" sz="2000" dirty="0"/>
              <a:t>» был введен в эксплуатацию участок стерильного розлива инсулинов, которому не было аналогов в СНГ. </a:t>
            </a:r>
            <a:endParaRPr lang="ru-RU" sz="2000" dirty="0" smtClean="0"/>
          </a:p>
          <a:p>
            <a:pPr algn="just">
              <a:spcAft>
                <a:spcPts val="0"/>
              </a:spcAft>
            </a:pP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509666" y="3806387"/>
            <a:ext cx="35274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По </a:t>
            </a:r>
            <a:r>
              <a:rPr lang="ru-RU" sz="2000" dirty="0"/>
              <a:t>состоянию на 1 января 2020 года в Государственный реестр лекарственных средств Республики Беларусь включено </a:t>
            </a:r>
            <a:r>
              <a:rPr lang="ru-RU" sz="2000" b="1" dirty="0"/>
              <a:t>4133</a:t>
            </a:r>
            <a:r>
              <a:rPr lang="ru-RU" sz="2000" dirty="0"/>
              <a:t> лекарственных средства, в том числе </a:t>
            </a:r>
            <a:r>
              <a:rPr lang="ru-RU" sz="2000" b="1" dirty="0"/>
              <a:t>1670</a:t>
            </a:r>
            <a:r>
              <a:rPr lang="ru-RU" sz="2000" dirty="0"/>
              <a:t>   отечественного производства. </a:t>
            </a:r>
            <a:endParaRPr lang="en-US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41694"/>
            <a:ext cx="910001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2663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5" y="1356879"/>
            <a:ext cx="3394314" cy="23709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4439523" y="5166914"/>
            <a:ext cx="73742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 smtClean="0"/>
              <a:t>Ежегодно </a:t>
            </a:r>
            <a:r>
              <a:rPr lang="ru-RU" sz="2000" dirty="0"/>
              <a:t>производится около </a:t>
            </a:r>
            <a:r>
              <a:rPr lang="ru-RU" sz="2000" b="1" dirty="0"/>
              <a:t>10 </a:t>
            </a:r>
            <a:r>
              <a:rPr lang="ru-RU" sz="2000" b="1" dirty="0" smtClean="0"/>
              <a:t>млн. </a:t>
            </a:r>
            <a:r>
              <a:rPr lang="ru-RU" sz="2000" b="1" dirty="0"/>
              <a:t>флаконов </a:t>
            </a:r>
            <a:r>
              <a:rPr lang="ru-RU" sz="2000" dirty="0"/>
              <a:t>инсулиновых препаратов. В последние годы в Беларуси генно-инженерные инсулины отечественного производства обеспечивают потребность пациентов на </a:t>
            </a:r>
            <a:r>
              <a:rPr lang="ru-RU" sz="2000" b="1" dirty="0"/>
              <a:t>88,6 </a:t>
            </a:r>
            <a:r>
              <a:rPr lang="ru-RU" sz="2000" b="1" dirty="0" smtClean="0"/>
              <a:t>%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8" name="Picture 4" descr="Главная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440" y="4120685"/>
            <a:ext cx="1160506" cy="8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Белмедпр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39523" y="1356879"/>
            <a:ext cx="7324587" cy="23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38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41694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Здоровая нация – успешное будущее государства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2663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61460" y="1439370"/>
            <a:ext cx="6277879" cy="547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2200" b="1" dirty="0" smtClean="0">
                <a:solidFill>
                  <a:prstClr val="black"/>
                </a:solidFill>
              </a:rPr>
              <a:t>Программой </a:t>
            </a:r>
            <a:r>
              <a:rPr lang="ru-RU" sz="2200" b="1" dirty="0">
                <a:solidFill>
                  <a:prstClr val="black"/>
                </a:solidFill>
              </a:rPr>
              <a:t>социально-экономического </a:t>
            </a:r>
            <a:r>
              <a:rPr lang="ru-RU" sz="2200" b="1" dirty="0" smtClean="0">
                <a:solidFill>
                  <a:prstClr val="black"/>
                </a:solidFill>
              </a:rPr>
              <a:t>    развития </a:t>
            </a:r>
            <a:r>
              <a:rPr lang="ru-RU" sz="2200" b="1" dirty="0">
                <a:solidFill>
                  <a:prstClr val="black"/>
                </a:solidFill>
              </a:rPr>
              <a:t>Беларуси на 2021–2025 годы </a:t>
            </a:r>
            <a:r>
              <a:rPr lang="ru-RU" sz="2200" b="1" dirty="0" smtClean="0">
                <a:solidFill>
                  <a:prstClr val="black"/>
                </a:solidFill>
              </a:rPr>
              <a:t>предусмотрено:</a:t>
            </a:r>
            <a:endParaRPr lang="en-US" sz="2200" b="1" dirty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усиление эпидемиологической безопасности и снижение уровня заболеваемости населения </a:t>
            </a:r>
            <a:r>
              <a:rPr lang="ru-RU" dirty="0" smtClean="0">
                <a:solidFill>
                  <a:prstClr val="black"/>
                </a:solidFill>
              </a:rPr>
              <a:t>(предотвращение распространения болезней и инфекций, минимизация последствий </a:t>
            </a:r>
            <a:r>
              <a:rPr lang="ru-RU" dirty="0" err="1" smtClean="0">
                <a:solidFill>
                  <a:prstClr val="black"/>
                </a:solidFill>
              </a:rPr>
              <a:t>коронавирусной</a:t>
            </a:r>
            <a:r>
              <a:rPr lang="ru-RU" dirty="0" smtClean="0">
                <a:solidFill>
                  <a:prstClr val="black"/>
                </a:solidFill>
              </a:rPr>
              <a:t> инфекции у переболевших, их реабилитация, профилактика дальнейших заражений);</a:t>
            </a: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prstClr val="black"/>
                </a:solidFill>
              </a:rPr>
              <a:t>развитие </a:t>
            </a:r>
            <a:r>
              <a:rPr lang="ru-RU" b="1" dirty="0">
                <a:solidFill>
                  <a:prstClr val="black"/>
                </a:solidFill>
              </a:rPr>
              <a:t>инфраструктуры </a:t>
            </a:r>
            <a:r>
              <a:rPr lang="ru-RU" b="1" dirty="0" smtClean="0">
                <a:solidFill>
                  <a:prstClr val="black"/>
                </a:solidFill>
              </a:rPr>
              <a:t>здравоохранения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планируется построить 8 поликлиник, 11 областных клинических больниц, 12 межрегиональных центров оказания специализированной медицинской помощи, оснастить организации здравоохранения диагностическим оборудованием);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lvl="0" indent="-285750" algn="just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prstClr val="black"/>
                </a:solidFill>
              </a:rPr>
              <a:t>цифровизация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>медицины</a:t>
            </a:r>
            <a:r>
              <a:rPr lang="ru-RU" dirty="0">
                <a:solidFill>
                  <a:prstClr val="black"/>
                </a:solidFill>
              </a:rPr>
              <a:t> (будет создана единая телекоммуникационная инфраструктура здравоохранения, поэтапно освоены новые методы персонифицированной </a:t>
            </a:r>
            <a:r>
              <a:rPr lang="ru-RU" dirty="0" smtClean="0">
                <a:solidFill>
                  <a:prstClr val="black"/>
                </a:solidFill>
              </a:rPr>
              <a:t>медицины. </a:t>
            </a:r>
            <a:r>
              <a:rPr lang="ru-RU" dirty="0">
                <a:solidFill>
                  <a:prstClr val="black"/>
                </a:solidFill>
              </a:rPr>
              <a:t>Также предусматривается внедрение интеллектуальных систем для дистанционного мониторинга здоровья).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6800918" y="1439370"/>
            <a:ext cx="514168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Сегодня </a:t>
            </a:r>
            <a:r>
              <a:rPr lang="ru-RU" dirty="0" smtClean="0"/>
              <a:t>проблемой </a:t>
            </a:r>
            <a:r>
              <a:rPr lang="ru-RU" dirty="0"/>
              <a:t>номер один для всего мирового сообщества стала </a:t>
            </a:r>
            <a:r>
              <a:rPr lang="ru-RU" b="1" dirty="0"/>
              <a:t>пандемия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b="1" dirty="0" smtClean="0"/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FF0000"/>
                </a:solidFill>
              </a:rPr>
              <a:t>Масочный </a:t>
            </a:r>
            <a:r>
              <a:rPr lang="ru-RU" b="1" dirty="0">
                <a:solidFill>
                  <a:srgbClr val="FF0000"/>
                </a:solidFill>
              </a:rPr>
              <a:t>режим </a:t>
            </a:r>
            <a:r>
              <a:rPr lang="ru-RU" dirty="0"/>
              <a:t>является эффективной мерой по сдерживанию роста заболеваемости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 smtClean="0"/>
          </a:p>
          <a:p>
            <a:pPr algn="just">
              <a:spcAft>
                <a:spcPts val="0"/>
              </a:spcAft>
            </a:pPr>
            <a:r>
              <a:rPr lang="ru-RU" dirty="0" smtClean="0"/>
              <a:t>На </a:t>
            </a:r>
            <a:r>
              <a:rPr lang="ru-RU" dirty="0"/>
              <a:t>настоящий момент </a:t>
            </a:r>
            <a:r>
              <a:rPr lang="ru-RU" b="1" dirty="0">
                <a:solidFill>
                  <a:srgbClr val="FF0000"/>
                </a:solidFill>
              </a:rPr>
              <a:t>вакцинация</a:t>
            </a:r>
            <a:r>
              <a:rPr lang="ru-RU" dirty="0"/>
              <a:t> является самым мощным оружием в борьбе с COVID-19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r>
              <a:rPr lang="ru-RU" dirty="0"/>
              <a:t>Вакцинация необходима, поскольку она уменьшает вероятность тяжелой формы заболевания и снижает скорость передачи вируса</a:t>
            </a:r>
            <a:r>
              <a:rPr lang="ru-RU" dirty="0" smtClean="0"/>
              <a:t>.</a:t>
            </a:r>
          </a:p>
          <a:p>
            <a:pPr algn="just">
              <a:spcAft>
                <a:spcPts val="0"/>
              </a:spcAft>
            </a:pPr>
            <a:endParaRPr lang="ru-RU" dirty="0"/>
          </a:p>
          <a:p>
            <a:pPr algn="just">
              <a:spcAft>
                <a:spcPts val="0"/>
              </a:spcAft>
            </a:pPr>
            <a:r>
              <a:rPr lang="ru-RU" dirty="0" smtClean="0"/>
              <a:t>В </a:t>
            </a:r>
            <a:r>
              <a:rPr lang="ru-RU" dirty="0"/>
              <a:t>Беларуси </a:t>
            </a:r>
            <a:r>
              <a:rPr lang="ru-RU" b="1" dirty="0"/>
              <a:t>с 9 </a:t>
            </a:r>
            <a:r>
              <a:rPr lang="ru-RU" b="1" dirty="0" smtClean="0"/>
              <a:t>октября 2021 г. </a:t>
            </a:r>
            <a:r>
              <a:rPr lang="ru-RU" dirty="0" smtClean="0"/>
              <a:t>ношение </a:t>
            </a:r>
            <a:r>
              <a:rPr lang="ru-RU" dirty="0"/>
              <a:t>масок и соблюдение дистанции в общественных </a:t>
            </a:r>
            <a:r>
              <a:rPr lang="ru-RU"/>
              <a:t>местах </a:t>
            </a:r>
            <a:r>
              <a:rPr lang="ru-RU" smtClean="0"/>
              <a:t>является </a:t>
            </a:r>
            <a:r>
              <a:rPr lang="ru-RU" b="1" dirty="0" smtClean="0">
                <a:solidFill>
                  <a:srgbClr val="FF0000"/>
                </a:solidFill>
              </a:rPr>
              <a:t>обязательным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930" y="5870941"/>
            <a:ext cx="2317485" cy="465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5BDD21E-AB02-4D68-86D5-734EB9884B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415" y="5979295"/>
            <a:ext cx="448874" cy="44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3037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Твое здоровье в твоих руках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44574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0D216664-7F49-44A9-AB27-2120BBCA76A2}"/>
              </a:ext>
            </a:extLst>
          </p:cNvPr>
          <p:cNvSpPr/>
          <p:nvPr/>
        </p:nvSpPr>
        <p:spPr>
          <a:xfrm>
            <a:off x="7901881" y="1309917"/>
            <a:ext cx="39867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/>
              <a:t>Возрождена система республиканских отраслевых спартакиад. 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Проводятся </a:t>
            </a:r>
            <a:r>
              <a:rPr lang="ru-RU" dirty="0"/>
              <a:t>соревнования среди детей и </a:t>
            </a:r>
            <a:r>
              <a:rPr lang="ru-RU" dirty="0" smtClean="0"/>
              <a:t>подростков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футболу </a:t>
            </a:r>
            <a:r>
              <a:rPr lang="ru-RU" b="1" dirty="0"/>
              <a:t>«Кожаный мяч</a:t>
            </a:r>
            <a:r>
              <a:rPr lang="ru-RU" b="1" dirty="0" smtClean="0"/>
              <a:t>»</a:t>
            </a:r>
            <a:r>
              <a:rPr lang="ru-RU" dirty="0" smtClean="0"/>
              <a:t>,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гандболу – </a:t>
            </a:r>
            <a:r>
              <a:rPr lang="ru-RU" b="1" dirty="0"/>
              <a:t>«Стремительный мяч</a:t>
            </a:r>
            <a:r>
              <a:rPr lang="ru-RU" b="1" dirty="0" smtClean="0"/>
              <a:t>»</a:t>
            </a:r>
            <a:r>
              <a:rPr lang="ru-RU" dirty="0" smtClean="0"/>
              <a:t>,</a:t>
            </a:r>
          </a:p>
          <a:p>
            <a:pPr algn="just">
              <a:spcAft>
                <a:spcPts val="0"/>
              </a:spcAft>
            </a:pPr>
            <a:r>
              <a:rPr lang="ru-RU" dirty="0" smtClean="0"/>
              <a:t>по </a:t>
            </a:r>
            <a:r>
              <a:rPr lang="ru-RU" dirty="0"/>
              <a:t>биатлону – </a:t>
            </a:r>
            <a:r>
              <a:rPr lang="ru-RU" b="1" dirty="0"/>
              <a:t>«Снежный снайпер»</a:t>
            </a:r>
            <a:r>
              <a:rPr lang="ru-RU" dirty="0"/>
              <a:t>, республиканский хоккейный турнир </a:t>
            </a:r>
            <a:r>
              <a:rPr lang="ru-RU" b="1" dirty="0"/>
              <a:t>«Золотая шайба» </a:t>
            </a:r>
            <a:r>
              <a:rPr lang="ru-RU" dirty="0"/>
              <a:t>на призы Президента Республики Беларусь.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EDABE18F-9EA9-4F5A-B3DD-FDA6BE73AC76}"/>
              </a:ext>
            </a:extLst>
          </p:cNvPr>
          <p:cNvSpPr/>
          <p:nvPr/>
        </p:nvSpPr>
        <p:spPr>
          <a:xfrm>
            <a:off x="332005" y="4172239"/>
            <a:ext cx="6124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стране </a:t>
            </a:r>
            <a:r>
              <a:rPr lang="ru-RU" dirty="0" smtClean="0"/>
              <a:t>реализуют важную </a:t>
            </a:r>
            <a:r>
              <a:rPr lang="ru-RU" dirty="0"/>
              <a:t>задачу: физкультурой должны регулярно заниматься </a:t>
            </a:r>
            <a:r>
              <a:rPr lang="ru-RU" b="1" dirty="0" smtClean="0"/>
              <a:t>30–40 %</a:t>
            </a:r>
            <a:r>
              <a:rPr lang="ru-RU" dirty="0" smtClean="0"/>
              <a:t> </a:t>
            </a:r>
            <a:r>
              <a:rPr lang="ru-RU" dirty="0"/>
              <a:t>населения, а здоровый образ жизни должен стать визитной карточкой Беларуси.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Ежегодно </a:t>
            </a:r>
            <a:r>
              <a:rPr lang="ru-RU" dirty="0"/>
              <a:t>в Беларуси проводятся около </a:t>
            </a:r>
            <a:r>
              <a:rPr lang="ru-RU" b="1" dirty="0"/>
              <a:t>22 тыс. </a:t>
            </a:r>
            <a:r>
              <a:rPr lang="ru-RU" dirty="0"/>
              <a:t>спортивно-массовых мероприятий</a:t>
            </a:r>
            <a:r>
              <a:rPr lang="ru-RU" dirty="0" smtClean="0"/>
              <a:t>.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dirty="0"/>
              <a:t>Традиционными стали состязания </a:t>
            </a:r>
            <a:r>
              <a:rPr lang="ru-RU" b="1" dirty="0"/>
              <a:t>«Белорусская лыжня»</a:t>
            </a:r>
            <a:r>
              <a:rPr lang="ru-RU" dirty="0"/>
              <a:t>, международные </a:t>
            </a:r>
            <a:r>
              <a:rPr lang="ru-RU" b="1" dirty="0"/>
              <a:t>Минский </a:t>
            </a:r>
            <a:r>
              <a:rPr lang="ru-RU" b="1" dirty="0" err="1"/>
              <a:t>велокарнавал</a:t>
            </a:r>
            <a:r>
              <a:rPr lang="ru-RU" b="1" dirty="0"/>
              <a:t> </a:t>
            </a:r>
            <a:r>
              <a:rPr lang="ru-RU" dirty="0"/>
              <a:t>и </a:t>
            </a:r>
            <a:r>
              <a:rPr lang="ru-RU" b="1" dirty="0"/>
              <a:t>Минский полумарафон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094" y="1541999"/>
            <a:ext cx="4503864" cy="25339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1209" y="1457632"/>
            <a:ext cx="1000125" cy="819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6072">
            <a:off x="6648726" y="1887448"/>
            <a:ext cx="1000125" cy="838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3303" y="2417369"/>
            <a:ext cx="1000125" cy="895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7522" y="5463962"/>
            <a:ext cx="2447712" cy="137683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138" y="3009051"/>
            <a:ext cx="1000125" cy="876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532" y="4172239"/>
            <a:ext cx="2536881" cy="14273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3452" y="4663977"/>
            <a:ext cx="2655135" cy="13812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226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30C93C3-2336-4012-A77C-26C6EA4EED01}"/>
              </a:ext>
            </a:extLst>
          </p:cNvPr>
          <p:cNvCxnSpPr>
            <a:cxnSpLocks/>
          </p:cNvCxnSpPr>
          <p:nvPr/>
        </p:nvCxnSpPr>
        <p:spPr>
          <a:xfrm>
            <a:off x="455201" y="0"/>
            <a:ext cx="0" cy="1272746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EB9329CE-86D8-4D9F-8D37-0253DC2780EB}"/>
              </a:ext>
            </a:extLst>
          </p:cNvPr>
          <p:cNvSpPr/>
          <p:nvPr/>
        </p:nvSpPr>
        <p:spPr>
          <a:xfrm>
            <a:off x="513074" y="1352312"/>
            <a:ext cx="11578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Беларуси функционируют более </a:t>
            </a:r>
            <a:r>
              <a:rPr lang="ru-RU" sz="2000" b="1" dirty="0"/>
              <a:t>23 тыс. </a:t>
            </a:r>
            <a:r>
              <a:rPr lang="ru-RU" sz="2000" dirty="0"/>
              <a:t>физкультурно-спортивных сооружений. В каждом областном центре есть Дворец спорта, крытая ледовая площадка.</a:t>
            </a:r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E1989D5E-EC6B-41DB-9486-AB57A2AB9673}"/>
              </a:ext>
            </a:extLst>
          </p:cNvPr>
          <p:cNvSpPr/>
          <p:nvPr/>
        </p:nvSpPr>
        <p:spPr>
          <a:xfrm>
            <a:off x="455201" y="2293470"/>
            <a:ext cx="52019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/>
              <a:t>Открылись физкультурно-оздоровительные комплексы в Березино, Бресте, Борисове, </a:t>
            </a:r>
            <a:r>
              <a:rPr lang="ru-RU" sz="2000" dirty="0" err="1"/>
              <a:t>Воложине</a:t>
            </a:r>
            <a:r>
              <a:rPr lang="ru-RU" sz="2000" dirty="0"/>
              <a:t>, Костюковичах, Столбцах, </a:t>
            </a:r>
            <a:r>
              <a:rPr lang="ru-RU" sz="2000" dirty="0" err="1"/>
              <a:t>Столине</a:t>
            </a:r>
            <a:r>
              <a:rPr lang="ru-RU" sz="2000" dirty="0"/>
              <a:t>, Червене, Ушачах, </a:t>
            </a:r>
            <a:r>
              <a:rPr lang="ru-RU" sz="2000" dirty="0" err="1"/>
              <a:t>Раубичах</a:t>
            </a:r>
            <a:r>
              <a:rPr lang="ru-RU" sz="2000" dirty="0"/>
              <a:t>, Краснополье. Построены спортивный комплекс для игровых видов спорта с </a:t>
            </a:r>
            <a:r>
              <a:rPr lang="ru-RU" sz="2000" dirty="0" err="1"/>
              <a:t>лыжероллерной</a:t>
            </a:r>
            <a:r>
              <a:rPr lang="ru-RU" sz="2000" dirty="0"/>
              <a:t> трассой в Орше, стадионы в Барановичах, Лиде, Борисове, Ивацевичах, ледовая арена в Шклове.</a:t>
            </a:r>
          </a:p>
          <a:p>
            <a:pPr algn="just">
              <a:spcAft>
                <a:spcPts val="0"/>
              </a:spcAft>
            </a:pPr>
            <a:endParaRPr lang="ru-RU" sz="2000" dirty="0" smtClean="0"/>
          </a:p>
          <a:p>
            <a:pPr algn="just">
              <a:spcAft>
                <a:spcPts val="0"/>
              </a:spcAft>
            </a:pPr>
            <a:r>
              <a:rPr lang="ru-RU" sz="2000" dirty="0" smtClean="0"/>
              <a:t>Площадки спорткомплексов мирового класса в Беларуси доступны и для </a:t>
            </a:r>
            <a:r>
              <a:rPr lang="ru-RU" sz="2000" dirty="0"/>
              <a:t>профессиональных </a:t>
            </a:r>
            <a:r>
              <a:rPr lang="ru-RU" sz="2000" dirty="0" smtClean="0"/>
              <a:t>спортсменов, </a:t>
            </a:r>
            <a:r>
              <a:rPr lang="ru-RU" sz="2000" dirty="0"/>
              <a:t>и </a:t>
            </a:r>
            <a:r>
              <a:rPr lang="ru-RU" sz="2000" dirty="0" smtClean="0"/>
              <a:t>для любителей .</a:t>
            </a:r>
            <a:endParaRPr lang="ru-RU" sz="2000" dirty="0"/>
          </a:p>
        </p:txBody>
      </p:sp>
      <p:sp>
        <p:nvSpPr>
          <p:cNvPr id="12" name="Заголовок 9">
            <a:extLst>
              <a:ext uri="{FF2B5EF4-FFF2-40B4-BE49-F238E27FC236}">
                <a16:creationId xmlns="" xmlns:a16="http://schemas.microsoft.com/office/drawing/2014/main" id="{E6BBB849-1F5A-4CBF-BACF-C92B8380FB12}"/>
              </a:ext>
            </a:extLst>
          </p:cNvPr>
          <p:cNvSpPr txBox="1">
            <a:spLocks/>
          </p:cNvSpPr>
          <p:nvPr/>
        </p:nvSpPr>
        <p:spPr>
          <a:xfrm>
            <a:off x="455201" y="430378"/>
            <a:ext cx="9543822" cy="96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Твое здоровье в твоих руках</a:t>
            </a:r>
          </a:p>
        </p:txBody>
      </p:sp>
      <p:pic>
        <p:nvPicPr>
          <p:cNvPr id="4" name="Рисунок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8696" y="2404119"/>
            <a:ext cx="2869095" cy="64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98557" y="3081680"/>
            <a:ext cx="3024748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 smtClean="0"/>
              <a:t>Информационная страница «Спорт в Беларуси»</a:t>
            </a:r>
            <a:endParaRPr lang="en-US" sz="1600" i="1" dirty="0"/>
          </a:p>
        </p:txBody>
      </p:sp>
      <p:pic>
        <p:nvPicPr>
          <p:cNvPr id="2050" name="Picture 2" descr="http://disk.yandex.net/qr/?clean=1&amp;text=https://clck.ru/YBU5U">
            <a:hlinkClick r:id="rId3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05" y="2486368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141" y="2728600"/>
            <a:ext cx="563630" cy="558972"/>
          </a:xfrm>
          <a:prstGeom prst="rect">
            <a:avLst/>
          </a:prstGeom>
        </p:spPr>
      </p:pic>
      <p:pic>
        <p:nvPicPr>
          <p:cNvPr id="7" name="Рисунок 6">
            <a:hlinkClick r:id="rId8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5116" y="3975014"/>
            <a:ext cx="1349768" cy="147659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1141" y="4527583"/>
            <a:ext cx="563630" cy="5589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98557" y="5514584"/>
            <a:ext cx="2262887" cy="688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i="1" dirty="0" smtClean="0"/>
              <a:t>Видеофрагменты о спортивных объектах в Республике Беларусь</a:t>
            </a:r>
            <a:endParaRPr lang="en-US" sz="1600" i="1" dirty="0"/>
          </a:p>
        </p:txBody>
      </p:sp>
      <p:pic>
        <p:nvPicPr>
          <p:cNvPr id="2054" name="Picture 6" descr="http://disk.yandex.net/qr/?clean=1&amp;text=https://clck.ru/YBUDr">
            <a:hlinkClick r:id="rId8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05" y="4417214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4294</TotalTime>
  <Words>653</Words>
  <Application>Microsoft Office PowerPoint</Application>
  <PresentationFormat>Широкоэкранный</PresentationFormat>
  <Paragraphs>65</Paragraphs>
  <Slides>7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Calibri Light</vt:lpstr>
      <vt:lpstr>Arial Black</vt:lpstr>
      <vt:lpstr>Calibri</vt:lpstr>
      <vt:lpstr>Arial</vt:lpstr>
      <vt:lpstr>Тема Office</vt:lpstr>
      <vt:lpstr>ПРОЕКТ  «Школа Активного Гражданина»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Admin</cp:lastModifiedBy>
  <cp:revision>303</cp:revision>
  <cp:lastPrinted>2018-12-07T06:48:34Z</cp:lastPrinted>
  <dcterms:created xsi:type="dcterms:W3CDTF">2018-12-03T10:14:15Z</dcterms:created>
  <dcterms:modified xsi:type="dcterms:W3CDTF">2021-12-07T12:10:46Z</dcterms:modified>
</cp:coreProperties>
</file>